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3" r:id="rId2"/>
    <p:sldMasterId id="2147483675" r:id="rId3"/>
    <p:sldMasterId id="2147483687" r:id="rId4"/>
    <p:sldMasterId id="2147483699" r:id="rId5"/>
    <p:sldMasterId id="2147483711" r:id="rId6"/>
    <p:sldMasterId id="2147483723" r:id="rId7"/>
    <p:sldMasterId id="2147483735" r:id="rId8"/>
    <p:sldMasterId id="2147483747" r:id="rId9"/>
    <p:sldMasterId id="2147483759" r:id="rId10"/>
    <p:sldMasterId id="2147483772" r:id="rId11"/>
  </p:sldMasterIdLst>
  <p:notesMasterIdLst>
    <p:notesMasterId r:id="rId57"/>
  </p:notesMasterIdLst>
  <p:sldIdLst>
    <p:sldId id="258" r:id="rId12"/>
    <p:sldId id="257" r:id="rId13"/>
    <p:sldId id="259" r:id="rId14"/>
    <p:sldId id="264" r:id="rId15"/>
    <p:sldId id="265" r:id="rId16"/>
    <p:sldId id="305" r:id="rId17"/>
    <p:sldId id="266" r:id="rId18"/>
    <p:sldId id="267" r:id="rId19"/>
    <p:sldId id="268" r:id="rId20"/>
    <p:sldId id="269" r:id="rId21"/>
    <p:sldId id="270" r:id="rId22"/>
    <p:sldId id="273" r:id="rId23"/>
    <p:sldId id="274" r:id="rId24"/>
    <p:sldId id="275" r:id="rId25"/>
    <p:sldId id="271" r:id="rId26"/>
    <p:sldId id="276" r:id="rId27"/>
    <p:sldId id="277" r:id="rId28"/>
    <p:sldId id="262" r:id="rId29"/>
    <p:sldId id="279" r:id="rId30"/>
    <p:sldId id="278" r:id="rId31"/>
    <p:sldId id="280" r:id="rId32"/>
    <p:sldId id="281" r:id="rId33"/>
    <p:sldId id="282" r:id="rId34"/>
    <p:sldId id="283" r:id="rId35"/>
    <p:sldId id="284" r:id="rId36"/>
    <p:sldId id="292" r:id="rId37"/>
    <p:sldId id="291" r:id="rId38"/>
    <p:sldId id="293" r:id="rId39"/>
    <p:sldId id="285" r:id="rId40"/>
    <p:sldId id="286" r:id="rId41"/>
    <p:sldId id="287" r:id="rId42"/>
    <p:sldId id="288" r:id="rId43"/>
    <p:sldId id="289" r:id="rId44"/>
    <p:sldId id="290" r:id="rId45"/>
    <p:sldId id="296" r:id="rId46"/>
    <p:sldId id="297" r:id="rId47"/>
    <p:sldId id="298" r:id="rId48"/>
    <p:sldId id="304" r:id="rId49"/>
    <p:sldId id="300" r:id="rId50"/>
    <p:sldId id="299" r:id="rId51"/>
    <p:sldId id="302" r:id="rId52"/>
    <p:sldId id="303" r:id="rId53"/>
    <p:sldId id="301" r:id="rId54"/>
    <p:sldId id="306" r:id="rId55"/>
    <p:sldId id="307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B17"/>
    <a:srgbClr val="E9D914"/>
    <a:srgbClr val="459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0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Relationship Id="rId2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4" Type="http://schemas.openxmlformats.org/officeDocument/2006/relationships/image" Target="../media/image77.wmf"/><Relationship Id="rId1" Type="http://schemas.openxmlformats.org/officeDocument/2006/relationships/image" Target="../media/image74.wmf"/><Relationship Id="rId2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Relationship Id="rId2" Type="http://schemas.openxmlformats.org/officeDocument/2006/relationships/image" Target="../media/image80.wmf"/><Relationship Id="rId3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617F4-C87A-DA4A-91C7-74613272C84C}" type="datetimeFigureOut">
              <a:rPr lang="en-US" smtClean="0"/>
              <a:t>1/24/18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1CE4A-94C7-9647-962D-A3A1AD7AA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5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AD2226-9294-B645-97D9-F0027ADB9CAD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37CF8-B6BC-4E0E-8956-1A2A1AF3C32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AD2226-9294-B645-97D9-F0027ADB9CAD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11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6614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9D914-73E2-694D-BA17-CC68273720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49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42206-0B01-8748-A714-F4E90319E1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869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2F518E-9BD3-F44E-957E-EC9DC05B97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880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4C71E-BAF1-4433-A46D-13DB2FD25C8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407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319AE-9596-4111-A5DD-A4DD6CF7625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834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A3CEF-03D4-41F0-B477-2C66AECCED5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537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26041-8519-4AE6-8305-91297231AAF5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241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D88BD-FC87-44AF-BABD-47957B4630F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532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264DD-0716-4DE1-B6C3-EA6E6E3199D3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333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E6436-9D20-4C6D-A489-A2A2E957410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5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2347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A5F14-454A-43B2-B597-4041ECA57F93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926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EDDE3-79B1-41FC-8FC7-1243F29926C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96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C8253-C137-49CF-9B3E-D1BEB6B87B1B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284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BA039-915A-43AD-BA9B-60461A75F4E5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54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78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977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604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766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412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860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75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87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9ABB50E-8045-DF48-A1AC-FC07FA696E58}" type="datetimeFigureOut">
              <a: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1/24/18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33D1F7A-0F1D-774F-B756-C6B8E371169B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696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18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33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435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487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29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818395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2081467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868449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131554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60603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656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1689192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1270969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3239593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1351370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229422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1135019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3573115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456830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2795937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53094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3637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3603596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4063383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2874804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790292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3411571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28624886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1910367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488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879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97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2142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276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352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931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141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743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329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205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392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  <a:latin typeface="Canda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1A6BD4-97AA-3C4E-87D9-34CB5A094446}" type="datetimeFigureOut">
              <a:rPr lang="en-US" smtClean="0">
                <a:solidFill>
                  <a:srgbClr val="CBD8DD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CBD8DD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  <a:latin typeface="Candara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944668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6BD4-97AA-3C4E-87D9-34CB5A094446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0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7651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1A6BD4-97AA-3C4E-87D9-34CB5A094446}" type="datetimeFigureOut">
              <a:rPr lang="en-US" smtClean="0">
                <a:solidFill>
                  <a:srgbClr val="CBD8DD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CBD8DD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E2224"/>
              </a:solidFill>
              <a:latin typeface="Candara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0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6BD4-97AA-3C4E-87D9-34CB5A094446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87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6BD4-97AA-3C4E-87D9-34CB5A094446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238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1A6BD4-97AA-3C4E-87D9-34CB5A094446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050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6BD4-97AA-3C4E-87D9-34CB5A094446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17223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1A6BD4-97AA-3C4E-87D9-34CB5A094446}" type="datetimeFigureOut">
              <a:rPr lang="en-US" smtClean="0">
                <a:solidFill>
                  <a:srgbClr val="CBD8DD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CBD8DD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649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1A6BD4-97AA-3C4E-87D9-34CB5A094446}" type="datetimeFigureOut">
              <a:rPr lang="en-US" smtClean="0">
                <a:solidFill>
                  <a:srgbClr val="CBD8DD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CBD8DD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712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6BD4-97AA-3C4E-87D9-34CB5A094446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918826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6BD4-97AA-3C4E-87D9-34CB5A094446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313445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9239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3897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410376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631323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018215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962817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768420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962883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024679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4170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115524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22862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7351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A7867-2111-1A4A-8821-53E47B2D3634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048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C6860-0B40-F04F-A3D5-DC3375D45EE1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4123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9D5E0-7633-424E-A20C-2F740E9F40DC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42193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A9C08-B5F3-364F-A76B-875ACE5A8717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8648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44703-A0F6-2841-ABD4-F321FB879190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06336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F1820-54E6-064D-896D-EA7DC9CED3C6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84160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C5437-4102-A648-983E-8B01248E7BEA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8008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0693C-6FFA-9B41-AAF9-88914A0C8F55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47917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CCCB1-807B-A24E-9EFB-2625429C1405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92467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9580D-6AFE-144E-8395-342D393A4FC0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392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049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15239-40E7-DA46-BB93-94528FC9B857}" type="slidenum">
              <a:rPr lang="de-DE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17582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B8270-8865-784E-A5BA-AB860E188C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349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7528B-9AE5-124D-BF8F-9977E160EA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297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11DB2-775C-0743-8D6B-1B0961B913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57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B5E6B-77C5-6A44-86AC-6637DA586E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282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C976C-5279-4844-8710-5327D70C75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655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EBE63-11B3-E141-AA4F-6BFEF1E568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282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DBDD2-67C3-414E-AE45-44596CDDA7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980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48767-C517-5E48-AB03-4912BBE398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437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DE998-1E7B-C242-9645-64374DB920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8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2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28909"/>
            <a:ext cx="9144000" cy="329091"/>
          </a:xfrm>
          <a:prstGeom prst="rect">
            <a:avLst/>
          </a:prstGeom>
          <a:solidFill>
            <a:srgbClr val="96A7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8727" y="6590138"/>
            <a:ext cx="13333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Hannes Baumann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0" y="6523789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4929976" y="6590138"/>
            <a:ext cx="3927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Sustainable Ocean Development, NYC 28-30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31338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effectLst>
            <a:glow rad="101600">
              <a:schemeClr val="tx1">
                <a:alpha val="75000"/>
              </a:schemeClr>
            </a:glow>
          </a:effectLst>
          <a:latin typeface="Arial Black"/>
          <a:ea typeface="ＭＳ Ｐゴシック" pitchFamily="-110" charset="-128"/>
          <a:cs typeface="Arial Black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 Black"/>
          <a:ea typeface="ＭＳ Ｐゴシック" pitchFamily="-110" charset="-128"/>
          <a:cs typeface="Arial Black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 Black"/>
          <a:ea typeface="ＭＳ Ｐゴシック" pitchFamily="-110" charset="-128"/>
          <a:cs typeface="Arial Black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 Black"/>
          <a:ea typeface="ＭＳ Ｐゴシック" pitchFamily="-110" charset="-128"/>
          <a:cs typeface="Arial Black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 Black"/>
          <a:ea typeface="ＭＳ Ｐゴシック" pitchFamily="-110" charset="-128"/>
          <a:cs typeface="Arial Black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 Black"/>
          <a:ea typeface="ＭＳ Ｐゴシック" pitchFamily="-110" charset="-128"/>
          <a:cs typeface="Arial Black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868E768-E8A7-0D40-AFE2-8419A634AB0E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71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378EA91-52AA-4BF7-AD85-76F6AB350406}" type="slidenum">
              <a:rPr lang="de-DE">
                <a:solidFill>
                  <a:srgbClr val="000000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1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BB50E-8045-DF48-A1AC-FC07FA696E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1F7A-0F1D-774F-B756-C6B8E37116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9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D68513E-EBF8-47E2-904C-D49B9A014C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1EBA80C-62CF-4DC7-B882-FEDA888DD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3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rgbClr val="F5EBA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12CB217-EAEE-40BB-91CC-61079AD68E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 defTabSz="914400"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1D0211-721A-4EAC-9DC0-D03B7CD159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292221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83063E9-53FF-459B-980C-25CB5D278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 defTabSz="914400"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9FE8BA8-D80E-47C3-AFE2-CB24A65631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Berlin Sans FB Dem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151119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8362393-D4B1-42A2-B2ED-E8118529AD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1/24/18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CF1C813-46CC-4830-AA79-C22E32211C3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05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311A6BD4-97AA-3C4E-87D9-34CB5A094446}" type="datetimeFigureOut">
              <a:rPr lang="en-US" smtClean="0">
                <a:solidFill>
                  <a:srgbClr val="48231E"/>
                </a:solidFill>
                <a:latin typeface="Candara"/>
              </a:rPr>
              <a:pPr/>
              <a:t>1/24/18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8231E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ED49951E-5AED-8A4A-B8BD-8A58546DE958}" type="slidenum">
              <a:rPr lang="en-US" smtClean="0">
                <a:solidFill>
                  <a:srgbClr val="48231E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48231E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79628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11A6BD4-97AA-3C4E-87D9-34CB5A094446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1/24/18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D49951E-5AED-8A4A-B8BD-8A58546DE95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2934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3A17ED6-84F2-6042-B23A-B94E1F9C7FB4}" type="slidenum">
              <a:rPr lang="de-DE" smtClean="0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8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0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g"/><Relationship Id="rId3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gif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74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75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76.w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7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oleObject" Target="../embeddings/oleObject7.bin"/><Relationship Id="rId5" Type="http://schemas.openxmlformats.org/officeDocument/2006/relationships/image" Target="../media/image79.wmf"/><Relationship Id="rId6" Type="http://schemas.openxmlformats.org/officeDocument/2006/relationships/image" Target="../media/image83.png"/><Relationship Id="rId7" Type="http://schemas.openxmlformats.org/officeDocument/2006/relationships/oleObject" Target="../embeddings/oleObject8.bin"/><Relationship Id="rId8" Type="http://schemas.openxmlformats.org/officeDocument/2006/relationships/image" Target="../media/image80.w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8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4.png"/><Relationship Id="rId3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hyperlink" Target="https://prezi.com/96_9pzbwcyji/evolution-and-plasticity-in-an-acidifying-ocean/" TargetMode="External"/><Relationship Id="rId3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ffingtonpost.com/steven-newton/and-but-therefore-randy-o_b_8813330.html" TargetMode="External"/><Relationship Id="rId4" Type="http://schemas.openxmlformats.org/officeDocument/2006/relationships/hyperlink" Target="http://www.laseagrant.org/wp-content/uploads/LaDIA-Katrina-blog-AC.pdf" TargetMode="External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" y="335314"/>
            <a:ext cx="8595359" cy="135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dirty="0" smtClean="0">
                <a:solidFill>
                  <a:srgbClr val="FFFF00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Presenting science:</a:t>
            </a:r>
          </a:p>
          <a:p>
            <a:pPr algn="ctr">
              <a:lnSpc>
                <a:spcPct val="130000"/>
              </a:lnSpc>
            </a:pPr>
            <a:r>
              <a:rPr lang="en-US" sz="2800" dirty="0" smtClean="0">
                <a:solidFill>
                  <a:srgbClr val="FFFF00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Tips &amp; tricks for acing your talk </a:t>
            </a:r>
            <a:r>
              <a:rPr lang="en-US" sz="2800" smtClean="0">
                <a:solidFill>
                  <a:srgbClr val="FFFF00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or poster</a:t>
            </a:r>
            <a:endParaRPr lang="en-US" sz="2800" dirty="0">
              <a:solidFill>
                <a:srgbClr val="FFFF00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359" y="2392460"/>
            <a:ext cx="398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Intro &amp; Outline</a:t>
            </a:r>
            <a:endParaRPr lang="en-US" sz="2800" dirty="0">
              <a:solidFill>
                <a:schemeClr val="bg1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360" y="3120453"/>
            <a:ext cx="339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Fonts</a:t>
            </a:r>
            <a:endParaRPr lang="en-US" sz="2800" dirty="0">
              <a:solidFill>
                <a:schemeClr val="bg1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360" y="3881157"/>
            <a:ext cx="339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Backgrounds</a:t>
            </a:r>
            <a:endParaRPr lang="en-US" sz="2800" dirty="0">
              <a:solidFill>
                <a:schemeClr val="bg1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360" y="4717033"/>
            <a:ext cx="4372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Top- / bottom bars</a:t>
            </a:r>
            <a:endParaRPr lang="en-US" sz="2800" dirty="0">
              <a:solidFill>
                <a:schemeClr val="bg1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360" y="5540868"/>
            <a:ext cx="339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Animations</a:t>
            </a:r>
            <a:endParaRPr lang="en-US" sz="2800" dirty="0">
              <a:solidFill>
                <a:schemeClr val="bg1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5112" y="2392460"/>
            <a:ext cx="443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Slide rules</a:t>
            </a:r>
            <a:endParaRPr lang="en-US" sz="2800" dirty="0">
              <a:solidFill>
                <a:schemeClr val="bg1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5112" y="3112111"/>
            <a:ext cx="4437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Graphs</a:t>
            </a:r>
            <a:endParaRPr lang="en-US" sz="3600" dirty="0">
              <a:solidFill>
                <a:schemeClr val="bg1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5112" y="3958497"/>
            <a:ext cx="443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PPT alternatives</a:t>
            </a:r>
            <a:endParaRPr lang="en-US" sz="2800" dirty="0">
              <a:solidFill>
                <a:schemeClr val="bg1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5112" y="5531233"/>
            <a:ext cx="443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Mental preparation</a:t>
            </a:r>
            <a:endParaRPr lang="en-US" sz="2800" dirty="0">
              <a:solidFill>
                <a:schemeClr val="bg1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241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23_01_MedGroundFinch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826" r="6033" b="636"/>
          <a:stretch>
            <a:fillRect/>
          </a:stretch>
        </p:blipFill>
        <p:spPr bwMode="auto">
          <a:xfrm>
            <a:off x="-63500" y="0"/>
            <a:ext cx="9218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/>
                <a:latin typeface="Arial Black"/>
                <a:ea typeface="ＭＳ Ｐゴシック" charset="0"/>
                <a:cs typeface="Arial Black"/>
              </a:rPr>
              <a:t>Evolution of populations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400800" y="5943600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 Black"/>
                <a:ea typeface="ＭＳ Ｐゴシック" charset="0"/>
                <a:cs typeface="Arial Black"/>
              </a:rPr>
              <a:t>Chapter 23</a:t>
            </a:r>
            <a:endParaRPr lang="en-US" sz="2800" dirty="0">
              <a:solidFill>
                <a:schemeClr val="bg1"/>
              </a:solidFill>
              <a:effectLst/>
              <a:latin typeface="Arial Black"/>
              <a:ea typeface="ＭＳ Ｐゴシック" charset="0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21706" y="1905000"/>
            <a:ext cx="3581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/>
                <a:latin typeface="Arial Black"/>
                <a:ea typeface="ＭＳ Ｐゴシック" charset="0"/>
                <a:cs typeface="Arial Black"/>
              </a:rPr>
              <a:t>Individuals do NOT evolve</a:t>
            </a:r>
            <a:endParaRPr lang="en-US" sz="2800" dirty="0">
              <a:solidFill>
                <a:schemeClr val="bg1"/>
              </a:solidFill>
              <a:effectLst/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5812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23_01_MedGroundFinch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826" r="6033" b="636"/>
          <a:stretch>
            <a:fillRect/>
          </a:stretch>
        </p:blipFill>
        <p:spPr bwMode="auto">
          <a:xfrm>
            <a:off x="-63500" y="0"/>
            <a:ext cx="9218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ea typeface="ＭＳ Ｐゴシック" charset="0"/>
                <a:cs typeface="Arial Black"/>
              </a:rPr>
              <a:t>Evolution of populations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400800" y="5943600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ea typeface="ＭＳ Ｐゴシック" charset="0"/>
                <a:cs typeface="Arial Black"/>
              </a:rPr>
              <a:t>Chapter 23</a:t>
            </a:r>
            <a:endParaRPr lang="en-US" sz="28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 Black"/>
              <a:ea typeface="ＭＳ Ｐゴシック" charset="0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21706" y="1905000"/>
            <a:ext cx="3581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ea typeface="ＭＳ Ｐゴシック" charset="0"/>
                <a:cs typeface="Arial Black"/>
              </a:rPr>
              <a:t>Individuals do NOT evolve</a:t>
            </a:r>
            <a:endParaRPr lang="en-US" sz="28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 Black"/>
              <a:ea typeface="ＭＳ Ｐゴシック" charset="0"/>
              <a:cs typeface="Arial Black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108360"/>
            <a:ext cx="8229600" cy="11430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Black"/>
                <a:ea typeface="ＭＳ Ｐゴシック" charset="0"/>
                <a:cs typeface="Arial Black"/>
              </a:rPr>
              <a:t>Outer glow is very effective</a:t>
            </a:r>
            <a:endParaRPr lang="en-US" sz="4000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Black"/>
              <a:ea typeface="ＭＳ Ｐゴシック" charset="0"/>
              <a:cs typeface="Arial Black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063650"/>
            <a:ext cx="8229600" cy="11430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ea typeface="ＭＳ Ｐゴシック" charset="0"/>
                <a:cs typeface="Arial Black"/>
              </a:rPr>
              <a:t>Shadowing not so much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9152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1366" y="1440194"/>
            <a:ext cx="755841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Backgrounds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366" y="2998355"/>
            <a:ext cx="755841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Contrast is key !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6979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1366" y="1440194"/>
            <a:ext cx="755841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schemeClr val="bg1"/>
                </a:solidFill>
                <a:latin typeface="Arial Black"/>
                <a:cs typeface="Arial Black"/>
              </a:rPr>
              <a:t>Backgrounds</a:t>
            </a:r>
            <a:endParaRPr lang="en-US" sz="40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366" y="2998355"/>
            <a:ext cx="755841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schemeClr val="bg1"/>
                </a:solidFill>
                <a:latin typeface="Arial Black"/>
                <a:cs typeface="Arial Black"/>
              </a:rPr>
              <a:t>Contrast is key !</a:t>
            </a:r>
            <a:endParaRPr lang="en-US" sz="40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8507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1366" y="1440194"/>
            <a:ext cx="7558415" cy="2266047"/>
            <a:chOff x="881366" y="1440194"/>
            <a:chExt cx="7558415" cy="2266047"/>
          </a:xfrm>
        </p:grpSpPr>
        <p:sp>
          <p:nvSpPr>
            <p:cNvPr id="15" name="TextBox 14"/>
            <p:cNvSpPr txBox="1"/>
            <p:nvPr/>
          </p:nvSpPr>
          <p:spPr>
            <a:xfrm>
              <a:off x="881366" y="1440194"/>
              <a:ext cx="7558415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4000" dirty="0" smtClean="0">
                  <a:solidFill>
                    <a:srgbClr val="FFFF00"/>
                  </a:solidFill>
                  <a:effectLst/>
                  <a:latin typeface="Arial Black"/>
                  <a:cs typeface="Arial Black"/>
                </a:rPr>
                <a:t>Backgrounds</a:t>
              </a:r>
              <a:endParaRPr lang="en-US" sz="4000" b="1" dirty="0">
                <a:solidFill>
                  <a:srgbClr val="FFFF00"/>
                </a:solidFill>
                <a:effectLst/>
                <a:latin typeface="Arial Black"/>
                <a:cs typeface="Arial Black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1366" y="2998355"/>
              <a:ext cx="7558415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4000" dirty="0" smtClean="0">
                  <a:solidFill>
                    <a:srgbClr val="FFFF00"/>
                  </a:solidFill>
                  <a:effectLst/>
                  <a:latin typeface="Arial Black"/>
                  <a:cs typeface="Arial Black"/>
                </a:rPr>
                <a:t>Contrast is key !</a:t>
              </a:r>
              <a:endParaRPr lang="en-US" sz="4000" b="1" dirty="0">
                <a:solidFill>
                  <a:srgbClr val="FFFF00"/>
                </a:solidFill>
                <a:effectLst/>
                <a:latin typeface="Arial Black"/>
                <a:cs typeface="Arial Black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2651" y="1440610"/>
            <a:ext cx="7558415" cy="2266047"/>
            <a:chOff x="892651" y="2015978"/>
            <a:chExt cx="7558415" cy="2266047"/>
          </a:xfrm>
        </p:grpSpPr>
        <p:sp>
          <p:nvSpPr>
            <p:cNvPr id="4" name="TextBox 3"/>
            <p:cNvSpPr txBox="1"/>
            <p:nvPr/>
          </p:nvSpPr>
          <p:spPr>
            <a:xfrm>
              <a:off x="892651" y="2015978"/>
              <a:ext cx="7558415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4000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Arial Black"/>
                  <a:cs typeface="Arial Black"/>
                </a:rPr>
                <a:t>Backgrounds</a:t>
              </a:r>
              <a:endPara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2651" y="3574139"/>
              <a:ext cx="7558415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4000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Arial Black"/>
                  <a:cs typeface="Arial Black"/>
                </a:rPr>
                <a:t>Contrast is key !</a:t>
              </a:r>
              <a:endParaRPr lang="en-US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93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050" y="1610432"/>
            <a:ext cx="8064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Pictures of landscapes will often work well …</a:t>
            </a:r>
            <a:endParaRPr lang="en-US" sz="4000" dirty="0">
              <a:solidFill>
                <a:srgbClr val="FFFF00"/>
              </a:solidFill>
              <a:effectLst>
                <a:glow rad="762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050" y="5355693"/>
            <a:ext cx="7914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90000"/>
                    </a:schemeClr>
                  </a:glow>
                </a:effectLst>
                <a:latin typeface="Arial Black"/>
                <a:cs typeface="Arial Black"/>
              </a:rPr>
              <a:t>… if there’s not too much structure and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90000"/>
                    </a:schemeClr>
                  </a:glow>
                </a:effectLst>
                <a:latin typeface="Arial Black"/>
                <a:cs typeface="Arial Black"/>
              </a:rPr>
              <a:t>you chose the right contrast</a:t>
            </a:r>
            <a:endParaRPr lang="en-US" sz="2800" dirty="0">
              <a:solidFill>
                <a:schemeClr val="bg1"/>
              </a:solidFill>
              <a:effectLst>
                <a:glow rad="88900">
                  <a:schemeClr val="tx1">
                    <a:alpha val="90000"/>
                  </a:schemeClr>
                </a:glo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563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3702" y="239740"/>
            <a:ext cx="7591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prstClr val="black"/>
                </a:solidFill>
                <a:latin typeface="Arial Black"/>
                <a:cs typeface="Arial Black"/>
              </a:rPr>
              <a:t>Fading the background picture to increase contrast</a:t>
            </a:r>
            <a:endParaRPr lang="en-US" sz="20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8600" y="743712"/>
            <a:ext cx="8686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H seasonalit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56"/>
          <a:stretch>
            <a:fillRect/>
          </a:stretch>
        </p:blipFill>
        <p:spPr>
          <a:xfrm>
            <a:off x="293308" y="990600"/>
            <a:ext cx="4175060" cy="5029200"/>
          </a:xfrm>
          <a:prstGeom prst="rect">
            <a:avLst/>
          </a:prstGeom>
        </p:spPr>
      </p:pic>
      <p:pic>
        <p:nvPicPr>
          <p:cNvPr id="7" name="Picture 6" descr="DO seasonalit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088"/>
          <a:stretch>
            <a:fillRect/>
          </a:stretch>
        </p:blipFill>
        <p:spPr>
          <a:xfrm>
            <a:off x="4812542" y="1073046"/>
            <a:ext cx="4026658" cy="49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1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228600"/>
            <a:ext cx="8458200" cy="2895600"/>
          </a:xfrm>
          <a:prstGeom prst="roundRect">
            <a:avLst>
              <a:gd name="adj" fmla="val 7237"/>
            </a:avLst>
          </a:prstGeom>
          <a:solidFill>
            <a:schemeClr val="accent1">
              <a:lumMod val="50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white"/>
                </a:solidFill>
                <a:effectLst>
                  <a:glow rad="63500">
                    <a:prstClr val="black">
                      <a:alpha val="75000"/>
                    </a:prstClr>
                  </a:glow>
                </a:effectLst>
                <a:latin typeface="Avenir Black"/>
                <a:cs typeface="Avenir Black"/>
              </a:rPr>
              <a:t>Hannes Baumann, R. Wells, J. </a:t>
            </a:r>
            <a:r>
              <a:rPr lang="en-US" sz="2000" dirty="0" err="1">
                <a:solidFill>
                  <a:prstClr val="white"/>
                </a:solidFill>
                <a:effectLst>
                  <a:glow rad="63500">
                    <a:prstClr val="black">
                      <a:alpha val="75000"/>
                    </a:prstClr>
                  </a:glow>
                </a:effectLst>
                <a:latin typeface="Avenir Black"/>
                <a:cs typeface="Avenir Black"/>
              </a:rPr>
              <a:t>Rooker</a:t>
            </a:r>
            <a:r>
              <a:rPr lang="en-US" sz="2000" dirty="0">
                <a:solidFill>
                  <a:prstClr val="white"/>
                </a:solidFill>
                <a:effectLst>
                  <a:glow rad="63500">
                    <a:prstClr val="black">
                      <a:alpha val="75000"/>
                    </a:prstClr>
                  </a:glow>
                </a:effectLst>
                <a:latin typeface="Avenir Black"/>
                <a:cs typeface="Avenir Black"/>
              </a:rPr>
              <a:t>, Z. Baumann, D. Madigan, </a:t>
            </a:r>
          </a:p>
          <a:p>
            <a:pPr algn="ctr" defTabSz="914400">
              <a:spcAft>
                <a:spcPts val="120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glow rad="63500">
                    <a:prstClr val="black">
                      <a:alpha val="75000"/>
                    </a:prstClr>
                  </a:glow>
                </a:effectLst>
                <a:latin typeface="Avenir Black"/>
                <a:cs typeface="Avenir Black"/>
              </a:rPr>
              <a:t>O. Snodgrass, H. Dewar, and N. Fisher</a:t>
            </a:r>
            <a:endParaRPr lang="en-US" sz="2800" dirty="0">
              <a:solidFill>
                <a:prstClr val="white"/>
              </a:solidFill>
              <a:effectLst>
                <a:glow rad="63500">
                  <a:prstClr val="black">
                    <a:alpha val="75000"/>
                  </a:prstClr>
                </a:glow>
              </a:effectLst>
              <a:latin typeface="Avenir Black"/>
              <a:cs typeface="Avenir Black"/>
            </a:endParaRPr>
          </a:p>
          <a:p>
            <a:pPr algn="ctr" defTabSz="914400">
              <a:spcAft>
                <a:spcPts val="600"/>
              </a:spcAft>
            </a:pPr>
            <a:r>
              <a:rPr lang="en-US" sz="3600" dirty="0">
                <a:solidFill>
                  <a:srgbClr val="FFFF00"/>
                </a:solidFill>
                <a:effectLst>
                  <a:glow rad="63500">
                    <a:prstClr val="black">
                      <a:alpha val="75000"/>
                    </a:prstClr>
                  </a:glow>
                </a:effectLst>
                <a:latin typeface="Avenir Black"/>
                <a:cs typeface="Avenir Black"/>
              </a:rPr>
              <a:t>Combining </a:t>
            </a:r>
            <a:r>
              <a:rPr lang="en-US" sz="3600" dirty="0" err="1">
                <a:solidFill>
                  <a:srgbClr val="FFFF00"/>
                </a:solidFill>
                <a:effectLst>
                  <a:glow rad="63500">
                    <a:prstClr val="black">
                      <a:alpha val="75000"/>
                    </a:prstClr>
                  </a:glow>
                </a:effectLst>
                <a:latin typeface="Avenir Black"/>
                <a:cs typeface="Avenir Black"/>
              </a:rPr>
              <a:t>otolith</a:t>
            </a:r>
            <a:r>
              <a:rPr lang="en-US" sz="3600" dirty="0">
                <a:solidFill>
                  <a:srgbClr val="FFFF00"/>
                </a:solidFill>
                <a:effectLst>
                  <a:glow rad="63500">
                    <a:prstClr val="black">
                      <a:alpha val="75000"/>
                    </a:prstClr>
                  </a:glow>
                </a:effectLst>
                <a:latin typeface="Avenir Black"/>
                <a:cs typeface="Avenir Black"/>
              </a:rPr>
              <a:t> microstructure + microchemistry </a:t>
            </a:r>
          </a:p>
          <a:p>
            <a:pPr algn="ctr" defTabSz="914400"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  <a:effectLst>
                  <a:glow rad="63500">
                    <a:prstClr val="black">
                      <a:alpha val="75000"/>
                    </a:prstClr>
                  </a:glow>
                </a:effectLst>
                <a:latin typeface="Avenir Black"/>
                <a:cs typeface="Avenir Black"/>
              </a:rPr>
              <a:t>What can we learn about juvenile Pacific Bluefin Tuna migration ?</a:t>
            </a:r>
            <a:endParaRPr lang="en-US" sz="2400" i="1" dirty="0">
              <a:solidFill>
                <a:srgbClr val="FFFF00"/>
              </a:solidFill>
              <a:effectLst>
                <a:glow rad="63500">
                  <a:prstClr val="black">
                    <a:alpha val="75000"/>
                  </a:prstClr>
                </a:glow>
              </a:effectLst>
              <a:latin typeface="Avenir Black"/>
              <a:cs typeface="Avenir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943600"/>
            <a:ext cx="1698737" cy="6647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8860" b="8729"/>
          <a:stretch/>
        </p:blipFill>
        <p:spPr>
          <a:xfrm>
            <a:off x="304800" y="5562600"/>
            <a:ext cx="1617493" cy="1030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5562600"/>
            <a:ext cx="1525200" cy="1030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5562600"/>
            <a:ext cx="1041400" cy="1041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5827486"/>
            <a:ext cx="1828800" cy="6749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5539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gelength and hatchdistr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338"/>
          <a:stretch/>
        </p:blipFill>
        <p:spPr>
          <a:xfrm>
            <a:off x="658499" y="1842147"/>
            <a:ext cx="7845825" cy="36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4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1366" y="1440194"/>
            <a:ext cx="755841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Slide organization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366" y="3267892"/>
            <a:ext cx="755841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Top-, Bottom-, sidebars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2509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766" y="1331859"/>
            <a:ext cx="6858000" cy="4151370"/>
            <a:chOff x="1112542" y="1153004"/>
            <a:chExt cx="6858000" cy="4151370"/>
          </a:xfrm>
          <a:effectLst>
            <a:glow rad="889000">
              <a:schemeClr val="tx1">
                <a:alpha val="30000"/>
              </a:schemeClr>
            </a:glow>
          </a:effectLst>
          <a:scene3d>
            <a:camera prst="perspectiveRelaxedModerately"/>
            <a:lightRig rig="threePt" dir="t"/>
          </a:scene3d>
        </p:grpSpPr>
        <p:pic>
          <p:nvPicPr>
            <p:cNvPr id="26" name="Picture 25"/>
            <p:cNvPicPr>
              <a:picLocks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2000"/>
            </a:blip>
            <a:stretch>
              <a:fillRect/>
            </a:stretch>
          </p:blipFill>
          <p:spPr>
            <a:xfrm>
              <a:off x="2221075" y="3260677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27" name="Picture 26"/>
            <p:cNvPicPr>
              <a:picLocks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2000"/>
            </a:blip>
            <a:stretch>
              <a:fillRect/>
            </a:stretch>
          </p:blipFill>
          <p:spPr>
            <a:xfrm>
              <a:off x="2221075" y="4364612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28" name="Picture 27"/>
            <p:cNvPicPr>
              <a:picLocks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2000"/>
            </a:blip>
            <a:stretch>
              <a:fillRect/>
            </a:stretch>
          </p:blipFill>
          <p:spPr>
            <a:xfrm>
              <a:off x="2221075" y="1153004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29" name="Picture 28"/>
            <p:cNvPicPr>
              <a:picLocks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2000"/>
            </a:blip>
            <a:stretch>
              <a:fillRect/>
            </a:stretch>
          </p:blipFill>
          <p:spPr>
            <a:xfrm>
              <a:off x="2221075" y="1654277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30" name="Picture 29"/>
            <p:cNvPicPr>
              <a:picLocks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2000"/>
            </a:blip>
            <a:stretch>
              <a:fillRect/>
            </a:stretch>
          </p:blipFill>
          <p:spPr>
            <a:xfrm>
              <a:off x="2221075" y="2155548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31" name="Picture 30"/>
            <p:cNvPicPr>
              <a:picLocks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0000"/>
            </a:blip>
            <a:stretch>
              <a:fillRect/>
            </a:stretch>
          </p:blipFill>
          <p:spPr>
            <a:xfrm>
              <a:off x="6471894" y="4352051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32" name="Picture 31"/>
            <p:cNvPicPr>
              <a:picLocks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0000"/>
            </a:blip>
            <a:stretch>
              <a:fillRect/>
            </a:stretch>
          </p:blipFill>
          <p:spPr>
            <a:xfrm>
              <a:off x="6471894" y="2249107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33" name="Picture 32"/>
            <p:cNvPicPr>
              <a:picLocks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0000"/>
            </a:blip>
            <a:stretch>
              <a:fillRect/>
            </a:stretch>
          </p:blipFill>
          <p:spPr>
            <a:xfrm>
              <a:off x="6471894" y="3271052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34" name="Picture 33"/>
            <p:cNvPicPr>
              <a:picLocks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0000"/>
            </a:blip>
            <a:stretch>
              <a:fillRect/>
            </a:stretch>
          </p:blipFill>
          <p:spPr>
            <a:xfrm>
              <a:off x="6471894" y="2769780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35" name="Picture 34"/>
            <p:cNvPicPr>
              <a:picLocks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0000"/>
            </a:blip>
            <a:stretch>
              <a:fillRect/>
            </a:stretch>
          </p:blipFill>
          <p:spPr>
            <a:xfrm>
              <a:off x="6471894" y="1735676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36" name="Picture 35"/>
            <p:cNvPicPr>
              <a:picLocks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80000"/>
            </a:blip>
            <a:stretch>
              <a:fillRect/>
            </a:stretch>
          </p:blipFill>
          <p:spPr>
            <a:xfrm>
              <a:off x="6471894" y="4845474"/>
              <a:ext cx="401825" cy="458900"/>
            </a:xfrm>
            <a:prstGeom prst="rect">
              <a:avLst/>
            </a:prstGeom>
            <a:effectLst>
              <a:glow rad="76200">
                <a:srgbClr val="95C0FF">
                  <a:alpha val="70000"/>
                </a:srgbClr>
              </a:glow>
            </a:effectLst>
            <a:sp3d>
              <a:bevelT/>
            </a:sp3d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EF6ED"/>
                </a:clrFrom>
                <a:clrTo>
                  <a:srgbClr val="FEF6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67696" y="3776069"/>
              <a:ext cx="474278" cy="540810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53188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8" name="Picture 7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34479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542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3802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5" name="Picture 14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80161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35125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7" name="Picture 16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41779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304131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9" name="Picture 1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968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21" name="Picture 20"/>
            <p:cNvPicPr>
              <a:picLocks/>
            </p:cNvPicPr>
            <p:nvPr/>
          </p:nvPicPr>
          <p:blipFill rotWithShape="1">
            <a:blip r:embed="rId16"/>
            <a:srcRect l="15837" t="12284" r="15537" b="12557"/>
            <a:stretch/>
          </p:blipFill>
          <p:spPr>
            <a:xfrm>
              <a:off x="2714189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22" name="Picture 21"/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73004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895444" y="3776069"/>
              <a:ext cx="476740" cy="544457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EF6ED"/>
                </a:clrFrom>
                <a:clrTo>
                  <a:srgbClr val="FEF6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86654" y="2655083"/>
              <a:ext cx="474277" cy="540809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11302" y="2655083"/>
              <a:ext cx="476741" cy="544456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235629" y="2655083"/>
              <a:ext cx="476741" cy="544456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9457" y="2655083"/>
              <a:ext cx="476741" cy="544456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83948" y="2655083"/>
              <a:ext cx="476741" cy="544456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  <a:sp3d>
              <a:bevelT/>
            </a:sp3d>
          </p:spPr>
        </p:pic>
      </p:grpSp>
      <p:sp>
        <p:nvSpPr>
          <p:cNvPr id="41" name="TextBox 40"/>
          <p:cNvSpPr txBox="1"/>
          <p:nvPr/>
        </p:nvSpPr>
        <p:spPr>
          <a:xfrm>
            <a:off x="472728" y="329947"/>
            <a:ext cx="8212665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BBE0E3"/>
                </a:solidFill>
                <a:effectLst>
                  <a:glow rad="1143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 charset="-128"/>
                <a:cs typeface="Arial Black"/>
              </a:rPr>
              <a:t>Combined Effects of Ocean Acidification and its Co-stressors On Marine Organisms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69597" y="1445807"/>
            <a:ext cx="1521929" cy="1123202"/>
            <a:chOff x="3769597" y="1410527"/>
            <a:chExt cx="1521929" cy="1123202"/>
          </a:xfrm>
        </p:grpSpPr>
        <p:pic>
          <p:nvPicPr>
            <p:cNvPr id="39" name="Picture 38" descr="sea urchin.png"/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9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35" y="1410527"/>
              <a:ext cx="517919" cy="4636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 descr="coral.png"/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9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2829" y="1525733"/>
              <a:ext cx="540545" cy="5170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44" descr="Mytilus half shape.png"/>
            <p:cNvPicPr>
              <a:picLocks noChangeAspect="1"/>
            </p:cNvPicPr>
            <p:nvPr/>
          </p:nvPicPr>
          <p:blipFill>
            <a:blip r:embed="rId22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9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84999">
              <a:off x="4869132" y="1773794"/>
              <a:ext cx="321630" cy="5231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5" descr="Chaetoceros.png"/>
            <p:cNvPicPr>
              <a:picLocks noChangeAspect="1"/>
            </p:cNvPicPr>
            <p:nvPr/>
          </p:nvPicPr>
          <p:blipFill>
            <a:blip r:embed="rId23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9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9597" y="1954378"/>
              <a:ext cx="607207" cy="5763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47" descr="silverside.png"/>
            <p:cNvPicPr>
              <a:picLocks noChangeAspect="1"/>
            </p:cNvPicPr>
            <p:nvPr/>
          </p:nvPicPr>
          <p:blipFill rotWithShape="1">
            <a:blip r:embed="rId24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9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5"/>
            <a:stretch/>
          </p:blipFill>
          <p:spPr>
            <a:xfrm flipH="1">
              <a:off x="4430200" y="2302541"/>
              <a:ext cx="661677" cy="2311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772935" y="5443609"/>
            <a:ext cx="7684348" cy="806336"/>
            <a:chOff x="851695" y="5374694"/>
            <a:chExt cx="7684348" cy="806336"/>
          </a:xfrm>
        </p:grpSpPr>
        <p:sp>
          <p:nvSpPr>
            <p:cNvPr id="42" name="TextBox 41"/>
            <p:cNvSpPr txBox="1"/>
            <p:nvPr/>
          </p:nvSpPr>
          <p:spPr>
            <a:xfrm>
              <a:off x="851695" y="5374694"/>
              <a:ext cx="23781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FFFF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</a:effectLst>
                  <a:latin typeface="Arial Black"/>
                  <a:ea typeface="ＭＳ Ｐゴシック" charset="-128"/>
                  <a:cs typeface="Arial Black"/>
                </a:rPr>
                <a:t>Hannes Baumann</a:t>
              </a:r>
              <a:endParaRPr lang="en-US" sz="1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-128"/>
                <a:cs typeface="Arial Black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i="1" dirty="0">
                  <a:solidFill>
                    <a:srgbClr val="FFFFFF"/>
                  </a:solidFill>
                  <a:latin typeface="Arial"/>
                  <a:ea typeface="ＭＳ Ｐゴシック" charset="-128"/>
                  <a:cs typeface="Arial Black"/>
                </a:rPr>
                <a:t>Department of Marine Sciences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i="1" dirty="0">
                  <a:solidFill>
                    <a:srgbClr val="FFFFFF"/>
                  </a:solidFill>
                  <a:latin typeface="Arial"/>
                  <a:ea typeface="ＭＳ Ｐゴシック" charset="-128"/>
                  <a:cs typeface="Arial Black"/>
                </a:rPr>
                <a:t>University of Connecticut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95922" y="5612313"/>
              <a:ext cx="254012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i="1" dirty="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 Black"/>
                </a:rPr>
                <a:t>hannes.baumann@uconn.edu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i="1" dirty="0" err="1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 Black"/>
                </a:rPr>
                <a:t>www.befel.marinesciences.uconn.edu</a:t>
              </a:r>
              <a:endParaRPr lang="en-US" sz="1100" i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Arial Black"/>
              </a:endParaRPr>
            </a:p>
          </p:txBody>
        </p:sp>
        <p:pic>
          <p:nvPicPr>
            <p:cNvPr id="38" name="Picture 37" descr="Uconn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704" y="5557248"/>
              <a:ext cx="1716475" cy="6237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4806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4290114" cy="685800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  <a:alpha val="70000"/>
                </a:schemeClr>
              </a:gs>
              <a:gs pos="100000">
                <a:schemeClr val="bg1">
                  <a:alpha val="10000"/>
                </a:schemeClr>
              </a:gs>
            </a:gsLst>
            <a:lin ang="18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86137" y="1460107"/>
            <a:ext cx="3563967" cy="5172756"/>
            <a:chOff x="286137" y="1460107"/>
            <a:chExt cx="3563967" cy="517275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2615" y="4005533"/>
              <a:ext cx="1640045" cy="1170643"/>
            </a:xfrm>
            <a:prstGeom prst="rect">
              <a:avLst/>
            </a:prstGeom>
            <a:effectLst>
              <a:glow rad="101600">
                <a:schemeClr val="bg1"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2122" r="4007" b="7665"/>
            <a:stretch/>
          </p:blipFill>
          <p:spPr>
            <a:xfrm>
              <a:off x="410010" y="4738815"/>
              <a:ext cx="1390039" cy="1131613"/>
            </a:xfrm>
            <a:prstGeom prst="rect">
              <a:avLst/>
            </a:prstGeom>
            <a:effectLst>
              <a:glow rad="101600">
                <a:schemeClr val="bg1"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9434" t="14544" r="6118" b="10084"/>
            <a:stretch/>
          </p:blipFill>
          <p:spPr>
            <a:xfrm>
              <a:off x="1470040" y="5478869"/>
              <a:ext cx="1950054" cy="1153994"/>
            </a:xfrm>
            <a:prstGeom prst="rect">
              <a:avLst/>
            </a:prstGeom>
            <a:effectLst>
              <a:glow rad="101600">
                <a:schemeClr val="bg1"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4" name="Picture 13" descr="Screen Shot 2014-10-31 at 11.50.21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137" y="1460107"/>
              <a:ext cx="3563967" cy="2341084"/>
            </a:xfrm>
            <a:prstGeom prst="rect">
              <a:avLst/>
            </a:prstGeom>
            <a:ln w="31750">
              <a:solidFill>
                <a:srgbClr val="0000FF"/>
              </a:solidFill>
            </a:ln>
            <a:effectLst>
              <a:glow rad="101600">
                <a:schemeClr val="bg1"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410010" y="1580116"/>
              <a:ext cx="165004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Diaz &amp; Rosenberg 1995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4290114" y="1210088"/>
            <a:ext cx="0" cy="5647912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7"/>
          <p:cNvSpPr/>
          <p:nvPr/>
        </p:nvSpPr>
        <p:spPr>
          <a:xfrm>
            <a:off x="-335012" y="-463214"/>
            <a:ext cx="9661966" cy="1815965"/>
          </a:xfrm>
          <a:custGeom>
            <a:avLst/>
            <a:gdLst>
              <a:gd name="connsiteX0" fmla="*/ 0 w 8641028"/>
              <a:gd name="connsiteY0" fmla="*/ 516410 h 6303069"/>
              <a:gd name="connsiteX1" fmla="*/ 516410 w 8641028"/>
              <a:gd name="connsiteY1" fmla="*/ 0 h 6303069"/>
              <a:gd name="connsiteX2" fmla="*/ 8124618 w 8641028"/>
              <a:gd name="connsiteY2" fmla="*/ 0 h 6303069"/>
              <a:gd name="connsiteX3" fmla="*/ 8641028 w 8641028"/>
              <a:gd name="connsiteY3" fmla="*/ 516410 h 6303069"/>
              <a:gd name="connsiteX4" fmla="*/ 8641028 w 8641028"/>
              <a:gd name="connsiteY4" fmla="*/ 5786659 h 6303069"/>
              <a:gd name="connsiteX5" fmla="*/ 8124618 w 8641028"/>
              <a:gd name="connsiteY5" fmla="*/ 6303069 h 6303069"/>
              <a:gd name="connsiteX6" fmla="*/ 516410 w 8641028"/>
              <a:gd name="connsiteY6" fmla="*/ 6303069 h 6303069"/>
              <a:gd name="connsiteX7" fmla="*/ 0 w 8641028"/>
              <a:gd name="connsiteY7" fmla="*/ 5786659 h 6303069"/>
              <a:gd name="connsiteX8" fmla="*/ 0 w 8641028"/>
              <a:gd name="connsiteY8" fmla="*/ 516410 h 6303069"/>
              <a:gd name="connsiteX0" fmla="*/ 0 w 8641028"/>
              <a:gd name="connsiteY0" fmla="*/ 516410 h 6303069"/>
              <a:gd name="connsiteX1" fmla="*/ 516410 w 8641028"/>
              <a:gd name="connsiteY1" fmla="*/ 0 h 6303069"/>
              <a:gd name="connsiteX2" fmla="*/ 8124618 w 8641028"/>
              <a:gd name="connsiteY2" fmla="*/ 0 h 6303069"/>
              <a:gd name="connsiteX3" fmla="*/ 8641028 w 8641028"/>
              <a:gd name="connsiteY3" fmla="*/ 516410 h 6303069"/>
              <a:gd name="connsiteX4" fmla="*/ 8641028 w 8641028"/>
              <a:gd name="connsiteY4" fmla="*/ 5786659 h 6303069"/>
              <a:gd name="connsiteX5" fmla="*/ 8124618 w 8641028"/>
              <a:gd name="connsiteY5" fmla="*/ 6303069 h 6303069"/>
              <a:gd name="connsiteX6" fmla="*/ 7715203 w 8641028"/>
              <a:gd name="connsiteY6" fmla="*/ 6219978 h 6303069"/>
              <a:gd name="connsiteX7" fmla="*/ 516410 w 8641028"/>
              <a:gd name="connsiteY7" fmla="*/ 6303069 h 6303069"/>
              <a:gd name="connsiteX8" fmla="*/ 0 w 8641028"/>
              <a:gd name="connsiteY8" fmla="*/ 5786659 h 6303069"/>
              <a:gd name="connsiteX9" fmla="*/ 0 w 8641028"/>
              <a:gd name="connsiteY9" fmla="*/ 516410 h 6303069"/>
              <a:gd name="connsiteX0" fmla="*/ 0 w 8641028"/>
              <a:gd name="connsiteY0" fmla="*/ 516410 h 6386160"/>
              <a:gd name="connsiteX1" fmla="*/ 516410 w 8641028"/>
              <a:gd name="connsiteY1" fmla="*/ 0 h 6386160"/>
              <a:gd name="connsiteX2" fmla="*/ 8124618 w 8641028"/>
              <a:gd name="connsiteY2" fmla="*/ 0 h 6386160"/>
              <a:gd name="connsiteX3" fmla="*/ 8641028 w 8641028"/>
              <a:gd name="connsiteY3" fmla="*/ 516410 h 6386160"/>
              <a:gd name="connsiteX4" fmla="*/ 8641028 w 8641028"/>
              <a:gd name="connsiteY4" fmla="*/ 5786659 h 6386160"/>
              <a:gd name="connsiteX5" fmla="*/ 8124618 w 8641028"/>
              <a:gd name="connsiteY5" fmla="*/ 6303069 h 6386160"/>
              <a:gd name="connsiteX6" fmla="*/ 7715203 w 8641028"/>
              <a:gd name="connsiteY6" fmla="*/ 6219978 h 6386160"/>
              <a:gd name="connsiteX7" fmla="*/ 7454072 w 8641028"/>
              <a:gd name="connsiteY7" fmla="*/ 6386160 h 6386160"/>
              <a:gd name="connsiteX8" fmla="*/ 516410 w 8641028"/>
              <a:gd name="connsiteY8" fmla="*/ 6303069 h 6386160"/>
              <a:gd name="connsiteX9" fmla="*/ 0 w 8641028"/>
              <a:gd name="connsiteY9" fmla="*/ 5786659 h 6386160"/>
              <a:gd name="connsiteX10" fmla="*/ 0 w 8641028"/>
              <a:gd name="connsiteY10" fmla="*/ 516410 h 6386160"/>
              <a:gd name="connsiteX0" fmla="*/ 0 w 8641028"/>
              <a:gd name="connsiteY0" fmla="*/ 516410 h 6386160"/>
              <a:gd name="connsiteX1" fmla="*/ 516410 w 8641028"/>
              <a:gd name="connsiteY1" fmla="*/ 0 h 6386160"/>
              <a:gd name="connsiteX2" fmla="*/ 8124618 w 8641028"/>
              <a:gd name="connsiteY2" fmla="*/ 0 h 6386160"/>
              <a:gd name="connsiteX3" fmla="*/ 8641028 w 8641028"/>
              <a:gd name="connsiteY3" fmla="*/ 516410 h 6386160"/>
              <a:gd name="connsiteX4" fmla="*/ 8641028 w 8641028"/>
              <a:gd name="connsiteY4" fmla="*/ 5786659 h 6386160"/>
              <a:gd name="connsiteX5" fmla="*/ 8124618 w 8641028"/>
              <a:gd name="connsiteY5" fmla="*/ 6303069 h 6386160"/>
              <a:gd name="connsiteX6" fmla="*/ 7715203 w 8641028"/>
              <a:gd name="connsiteY6" fmla="*/ 6219978 h 6386160"/>
              <a:gd name="connsiteX7" fmla="*/ 7454072 w 8641028"/>
              <a:gd name="connsiteY7" fmla="*/ 6386160 h 6386160"/>
              <a:gd name="connsiteX8" fmla="*/ 7228550 w 8641028"/>
              <a:gd name="connsiteY8" fmla="*/ 5935092 h 6386160"/>
              <a:gd name="connsiteX9" fmla="*/ 516410 w 8641028"/>
              <a:gd name="connsiteY9" fmla="*/ 6303069 h 6386160"/>
              <a:gd name="connsiteX10" fmla="*/ 0 w 8641028"/>
              <a:gd name="connsiteY10" fmla="*/ 5786659 h 6386160"/>
              <a:gd name="connsiteX11" fmla="*/ 0 w 8641028"/>
              <a:gd name="connsiteY11" fmla="*/ 516410 h 6386160"/>
              <a:gd name="connsiteX0" fmla="*/ 0 w 8641028"/>
              <a:gd name="connsiteY0" fmla="*/ 516410 h 6492991"/>
              <a:gd name="connsiteX1" fmla="*/ 516410 w 8641028"/>
              <a:gd name="connsiteY1" fmla="*/ 0 h 6492991"/>
              <a:gd name="connsiteX2" fmla="*/ 8124618 w 8641028"/>
              <a:gd name="connsiteY2" fmla="*/ 0 h 6492991"/>
              <a:gd name="connsiteX3" fmla="*/ 8641028 w 8641028"/>
              <a:gd name="connsiteY3" fmla="*/ 516410 h 6492991"/>
              <a:gd name="connsiteX4" fmla="*/ 8641028 w 8641028"/>
              <a:gd name="connsiteY4" fmla="*/ 5786659 h 6492991"/>
              <a:gd name="connsiteX5" fmla="*/ 8124618 w 8641028"/>
              <a:gd name="connsiteY5" fmla="*/ 6303069 h 6492991"/>
              <a:gd name="connsiteX6" fmla="*/ 7715203 w 8641028"/>
              <a:gd name="connsiteY6" fmla="*/ 6219978 h 6492991"/>
              <a:gd name="connsiteX7" fmla="*/ 7454072 w 8641028"/>
              <a:gd name="connsiteY7" fmla="*/ 6386160 h 6492991"/>
              <a:gd name="connsiteX8" fmla="*/ 7228550 w 8641028"/>
              <a:gd name="connsiteY8" fmla="*/ 5935092 h 6492991"/>
              <a:gd name="connsiteX9" fmla="*/ 7097985 w 8641028"/>
              <a:gd name="connsiteY9" fmla="*/ 6492991 h 6492991"/>
              <a:gd name="connsiteX10" fmla="*/ 516410 w 8641028"/>
              <a:gd name="connsiteY10" fmla="*/ 6303069 h 6492991"/>
              <a:gd name="connsiteX11" fmla="*/ 0 w 8641028"/>
              <a:gd name="connsiteY11" fmla="*/ 5786659 h 6492991"/>
              <a:gd name="connsiteX12" fmla="*/ 0 w 8641028"/>
              <a:gd name="connsiteY12" fmla="*/ 516410 h 6492991"/>
              <a:gd name="connsiteX0" fmla="*/ 0 w 8641028"/>
              <a:gd name="connsiteY0" fmla="*/ 516410 h 6492991"/>
              <a:gd name="connsiteX1" fmla="*/ 516410 w 8641028"/>
              <a:gd name="connsiteY1" fmla="*/ 0 h 6492991"/>
              <a:gd name="connsiteX2" fmla="*/ 8124618 w 8641028"/>
              <a:gd name="connsiteY2" fmla="*/ 0 h 6492991"/>
              <a:gd name="connsiteX3" fmla="*/ 8641028 w 8641028"/>
              <a:gd name="connsiteY3" fmla="*/ 516410 h 6492991"/>
              <a:gd name="connsiteX4" fmla="*/ 8641028 w 8641028"/>
              <a:gd name="connsiteY4" fmla="*/ 5786659 h 6492991"/>
              <a:gd name="connsiteX5" fmla="*/ 8124618 w 8641028"/>
              <a:gd name="connsiteY5" fmla="*/ 6303069 h 6492991"/>
              <a:gd name="connsiteX6" fmla="*/ 7715203 w 8641028"/>
              <a:gd name="connsiteY6" fmla="*/ 6219978 h 6492991"/>
              <a:gd name="connsiteX7" fmla="*/ 7454072 w 8641028"/>
              <a:gd name="connsiteY7" fmla="*/ 6386160 h 6492991"/>
              <a:gd name="connsiteX8" fmla="*/ 7228550 w 8641028"/>
              <a:gd name="connsiteY8" fmla="*/ 5935092 h 6492991"/>
              <a:gd name="connsiteX9" fmla="*/ 7097985 w 8641028"/>
              <a:gd name="connsiteY9" fmla="*/ 6492991 h 6492991"/>
              <a:gd name="connsiteX10" fmla="*/ 6884334 w 8641028"/>
              <a:gd name="connsiteY10" fmla="*/ 5495895 h 6492991"/>
              <a:gd name="connsiteX11" fmla="*/ 516410 w 8641028"/>
              <a:gd name="connsiteY11" fmla="*/ 6303069 h 6492991"/>
              <a:gd name="connsiteX12" fmla="*/ 0 w 8641028"/>
              <a:gd name="connsiteY12" fmla="*/ 5786659 h 6492991"/>
              <a:gd name="connsiteX13" fmla="*/ 0 w 8641028"/>
              <a:gd name="connsiteY13" fmla="*/ 516410 h 6492991"/>
              <a:gd name="connsiteX0" fmla="*/ 0 w 8641028"/>
              <a:gd name="connsiteY0" fmla="*/ 516410 h 6492991"/>
              <a:gd name="connsiteX1" fmla="*/ 516410 w 8641028"/>
              <a:gd name="connsiteY1" fmla="*/ 0 h 6492991"/>
              <a:gd name="connsiteX2" fmla="*/ 8124618 w 8641028"/>
              <a:gd name="connsiteY2" fmla="*/ 0 h 6492991"/>
              <a:gd name="connsiteX3" fmla="*/ 8641028 w 8641028"/>
              <a:gd name="connsiteY3" fmla="*/ 516410 h 6492991"/>
              <a:gd name="connsiteX4" fmla="*/ 8641028 w 8641028"/>
              <a:gd name="connsiteY4" fmla="*/ 5786659 h 6492991"/>
              <a:gd name="connsiteX5" fmla="*/ 8124618 w 8641028"/>
              <a:gd name="connsiteY5" fmla="*/ 6303069 h 6492991"/>
              <a:gd name="connsiteX6" fmla="*/ 7715203 w 8641028"/>
              <a:gd name="connsiteY6" fmla="*/ 6219978 h 6492991"/>
              <a:gd name="connsiteX7" fmla="*/ 7454072 w 8641028"/>
              <a:gd name="connsiteY7" fmla="*/ 6386160 h 6492991"/>
              <a:gd name="connsiteX8" fmla="*/ 7228550 w 8641028"/>
              <a:gd name="connsiteY8" fmla="*/ 5935092 h 6492991"/>
              <a:gd name="connsiteX9" fmla="*/ 7097985 w 8641028"/>
              <a:gd name="connsiteY9" fmla="*/ 6492991 h 6492991"/>
              <a:gd name="connsiteX10" fmla="*/ 6884334 w 8641028"/>
              <a:gd name="connsiteY10" fmla="*/ 5495895 h 6492991"/>
              <a:gd name="connsiteX11" fmla="*/ 6635073 w 8641028"/>
              <a:gd name="connsiteY11" fmla="*/ 6267457 h 6492991"/>
              <a:gd name="connsiteX12" fmla="*/ 516410 w 8641028"/>
              <a:gd name="connsiteY12" fmla="*/ 6303069 h 6492991"/>
              <a:gd name="connsiteX13" fmla="*/ 0 w 8641028"/>
              <a:gd name="connsiteY13" fmla="*/ 5786659 h 6492991"/>
              <a:gd name="connsiteX14" fmla="*/ 0 w 8641028"/>
              <a:gd name="connsiteY14" fmla="*/ 516410 h 6492991"/>
              <a:gd name="connsiteX0" fmla="*/ 0 w 8641028"/>
              <a:gd name="connsiteY0" fmla="*/ 516410 h 6492991"/>
              <a:gd name="connsiteX1" fmla="*/ 516410 w 8641028"/>
              <a:gd name="connsiteY1" fmla="*/ 0 h 6492991"/>
              <a:gd name="connsiteX2" fmla="*/ 8124618 w 8641028"/>
              <a:gd name="connsiteY2" fmla="*/ 0 h 6492991"/>
              <a:gd name="connsiteX3" fmla="*/ 8641028 w 8641028"/>
              <a:gd name="connsiteY3" fmla="*/ 516410 h 6492991"/>
              <a:gd name="connsiteX4" fmla="*/ 8641028 w 8641028"/>
              <a:gd name="connsiteY4" fmla="*/ 5786659 h 6492991"/>
              <a:gd name="connsiteX5" fmla="*/ 8124618 w 8641028"/>
              <a:gd name="connsiteY5" fmla="*/ 6303069 h 6492991"/>
              <a:gd name="connsiteX6" fmla="*/ 7715203 w 8641028"/>
              <a:gd name="connsiteY6" fmla="*/ 6219978 h 6492991"/>
              <a:gd name="connsiteX7" fmla="*/ 7454072 w 8641028"/>
              <a:gd name="connsiteY7" fmla="*/ 6386160 h 6492991"/>
              <a:gd name="connsiteX8" fmla="*/ 7276028 w 8641028"/>
              <a:gd name="connsiteY8" fmla="*/ 5935092 h 6492991"/>
              <a:gd name="connsiteX9" fmla="*/ 7097985 w 8641028"/>
              <a:gd name="connsiteY9" fmla="*/ 6492991 h 6492991"/>
              <a:gd name="connsiteX10" fmla="*/ 6884334 w 8641028"/>
              <a:gd name="connsiteY10" fmla="*/ 5495895 h 6492991"/>
              <a:gd name="connsiteX11" fmla="*/ 6635073 w 8641028"/>
              <a:gd name="connsiteY11" fmla="*/ 6267457 h 6492991"/>
              <a:gd name="connsiteX12" fmla="*/ 516410 w 8641028"/>
              <a:gd name="connsiteY12" fmla="*/ 6303069 h 6492991"/>
              <a:gd name="connsiteX13" fmla="*/ 0 w 8641028"/>
              <a:gd name="connsiteY13" fmla="*/ 5786659 h 6492991"/>
              <a:gd name="connsiteX14" fmla="*/ 0 w 8641028"/>
              <a:gd name="connsiteY14" fmla="*/ 516410 h 6492991"/>
              <a:gd name="connsiteX0" fmla="*/ 0 w 8650608"/>
              <a:gd name="connsiteY0" fmla="*/ 516410 h 6492991"/>
              <a:gd name="connsiteX1" fmla="*/ 516410 w 8650608"/>
              <a:gd name="connsiteY1" fmla="*/ 0 h 6492991"/>
              <a:gd name="connsiteX2" fmla="*/ 8124618 w 8650608"/>
              <a:gd name="connsiteY2" fmla="*/ 0 h 6492991"/>
              <a:gd name="connsiteX3" fmla="*/ 8641028 w 8650608"/>
              <a:gd name="connsiteY3" fmla="*/ 516410 h 6492991"/>
              <a:gd name="connsiteX4" fmla="*/ 8641028 w 8650608"/>
              <a:gd name="connsiteY4" fmla="*/ 5786659 h 6492991"/>
              <a:gd name="connsiteX5" fmla="*/ 8433226 w 8650608"/>
              <a:gd name="connsiteY5" fmla="*/ 6303069 h 6492991"/>
              <a:gd name="connsiteX6" fmla="*/ 7715203 w 8650608"/>
              <a:gd name="connsiteY6" fmla="*/ 6219978 h 6492991"/>
              <a:gd name="connsiteX7" fmla="*/ 7454072 w 8650608"/>
              <a:gd name="connsiteY7" fmla="*/ 6386160 h 6492991"/>
              <a:gd name="connsiteX8" fmla="*/ 7276028 w 8650608"/>
              <a:gd name="connsiteY8" fmla="*/ 5935092 h 6492991"/>
              <a:gd name="connsiteX9" fmla="*/ 7097985 w 8650608"/>
              <a:gd name="connsiteY9" fmla="*/ 6492991 h 6492991"/>
              <a:gd name="connsiteX10" fmla="*/ 6884334 w 8650608"/>
              <a:gd name="connsiteY10" fmla="*/ 5495895 h 6492991"/>
              <a:gd name="connsiteX11" fmla="*/ 6635073 w 8650608"/>
              <a:gd name="connsiteY11" fmla="*/ 6267457 h 6492991"/>
              <a:gd name="connsiteX12" fmla="*/ 516410 w 8650608"/>
              <a:gd name="connsiteY12" fmla="*/ 6303069 h 6492991"/>
              <a:gd name="connsiteX13" fmla="*/ 0 w 8650608"/>
              <a:gd name="connsiteY13" fmla="*/ 5786659 h 6492991"/>
              <a:gd name="connsiteX14" fmla="*/ 0 w 8650608"/>
              <a:gd name="connsiteY14" fmla="*/ 516410 h 6492991"/>
              <a:gd name="connsiteX0" fmla="*/ 0 w 8643175"/>
              <a:gd name="connsiteY0" fmla="*/ 516410 h 6492991"/>
              <a:gd name="connsiteX1" fmla="*/ 516410 w 8643175"/>
              <a:gd name="connsiteY1" fmla="*/ 0 h 6492991"/>
              <a:gd name="connsiteX2" fmla="*/ 8124618 w 8643175"/>
              <a:gd name="connsiteY2" fmla="*/ 0 h 6492991"/>
              <a:gd name="connsiteX3" fmla="*/ 8641028 w 8643175"/>
              <a:gd name="connsiteY3" fmla="*/ 516410 h 6492991"/>
              <a:gd name="connsiteX4" fmla="*/ 8641028 w 8643175"/>
              <a:gd name="connsiteY4" fmla="*/ 5786659 h 6492991"/>
              <a:gd name="connsiteX5" fmla="*/ 8397617 w 8643175"/>
              <a:gd name="connsiteY5" fmla="*/ 6314939 h 6492991"/>
              <a:gd name="connsiteX6" fmla="*/ 7715203 w 8643175"/>
              <a:gd name="connsiteY6" fmla="*/ 6219978 h 6492991"/>
              <a:gd name="connsiteX7" fmla="*/ 7454072 w 8643175"/>
              <a:gd name="connsiteY7" fmla="*/ 6386160 h 6492991"/>
              <a:gd name="connsiteX8" fmla="*/ 7276028 w 8643175"/>
              <a:gd name="connsiteY8" fmla="*/ 5935092 h 6492991"/>
              <a:gd name="connsiteX9" fmla="*/ 7097985 w 8643175"/>
              <a:gd name="connsiteY9" fmla="*/ 6492991 h 6492991"/>
              <a:gd name="connsiteX10" fmla="*/ 6884334 w 8643175"/>
              <a:gd name="connsiteY10" fmla="*/ 5495895 h 6492991"/>
              <a:gd name="connsiteX11" fmla="*/ 6635073 w 8643175"/>
              <a:gd name="connsiteY11" fmla="*/ 6267457 h 6492991"/>
              <a:gd name="connsiteX12" fmla="*/ 516410 w 8643175"/>
              <a:gd name="connsiteY12" fmla="*/ 6303069 h 6492991"/>
              <a:gd name="connsiteX13" fmla="*/ 0 w 8643175"/>
              <a:gd name="connsiteY13" fmla="*/ 5786659 h 6492991"/>
              <a:gd name="connsiteX14" fmla="*/ 0 w 8643175"/>
              <a:gd name="connsiteY14" fmla="*/ 516410 h 6492991"/>
              <a:gd name="connsiteX0" fmla="*/ 0 w 8641041"/>
              <a:gd name="connsiteY0" fmla="*/ 516410 h 6492991"/>
              <a:gd name="connsiteX1" fmla="*/ 516410 w 8641041"/>
              <a:gd name="connsiteY1" fmla="*/ 0 h 6492991"/>
              <a:gd name="connsiteX2" fmla="*/ 8124618 w 8641041"/>
              <a:gd name="connsiteY2" fmla="*/ 0 h 6492991"/>
              <a:gd name="connsiteX3" fmla="*/ 8641028 w 8641041"/>
              <a:gd name="connsiteY3" fmla="*/ 516410 h 6492991"/>
              <a:gd name="connsiteX4" fmla="*/ 8641028 w 8641041"/>
              <a:gd name="connsiteY4" fmla="*/ 5786659 h 6492991"/>
              <a:gd name="connsiteX5" fmla="*/ 8397617 w 8641041"/>
              <a:gd name="connsiteY5" fmla="*/ 6314939 h 6492991"/>
              <a:gd name="connsiteX6" fmla="*/ 7715203 w 8641041"/>
              <a:gd name="connsiteY6" fmla="*/ 6219978 h 6492991"/>
              <a:gd name="connsiteX7" fmla="*/ 7454072 w 8641041"/>
              <a:gd name="connsiteY7" fmla="*/ 6386160 h 6492991"/>
              <a:gd name="connsiteX8" fmla="*/ 7276028 w 8641041"/>
              <a:gd name="connsiteY8" fmla="*/ 5935092 h 6492991"/>
              <a:gd name="connsiteX9" fmla="*/ 7097985 w 8641041"/>
              <a:gd name="connsiteY9" fmla="*/ 6492991 h 6492991"/>
              <a:gd name="connsiteX10" fmla="*/ 6884334 w 8641041"/>
              <a:gd name="connsiteY10" fmla="*/ 5495895 h 6492991"/>
              <a:gd name="connsiteX11" fmla="*/ 6635073 w 8641041"/>
              <a:gd name="connsiteY11" fmla="*/ 6267457 h 6492991"/>
              <a:gd name="connsiteX12" fmla="*/ 516410 w 8641041"/>
              <a:gd name="connsiteY12" fmla="*/ 6303069 h 6492991"/>
              <a:gd name="connsiteX13" fmla="*/ 0 w 8641041"/>
              <a:gd name="connsiteY13" fmla="*/ 5786659 h 6492991"/>
              <a:gd name="connsiteX14" fmla="*/ 0 w 8641041"/>
              <a:gd name="connsiteY14" fmla="*/ 516410 h 6492991"/>
              <a:gd name="connsiteX0" fmla="*/ 0 w 8641028"/>
              <a:gd name="connsiteY0" fmla="*/ 516410 h 6492991"/>
              <a:gd name="connsiteX1" fmla="*/ 516410 w 8641028"/>
              <a:gd name="connsiteY1" fmla="*/ 0 h 6492991"/>
              <a:gd name="connsiteX2" fmla="*/ 8124618 w 8641028"/>
              <a:gd name="connsiteY2" fmla="*/ 0 h 6492991"/>
              <a:gd name="connsiteX3" fmla="*/ 8641028 w 8641028"/>
              <a:gd name="connsiteY3" fmla="*/ 516410 h 6492991"/>
              <a:gd name="connsiteX4" fmla="*/ 8641028 w 8641028"/>
              <a:gd name="connsiteY4" fmla="*/ 5786659 h 6492991"/>
              <a:gd name="connsiteX5" fmla="*/ 8397617 w 8641028"/>
              <a:gd name="connsiteY5" fmla="*/ 6314939 h 6492991"/>
              <a:gd name="connsiteX6" fmla="*/ 7715203 w 8641028"/>
              <a:gd name="connsiteY6" fmla="*/ 6219978 h 6492991"/>
              <a:gd name="connsiteX7" fmla="*/ 7454072 w 8641028"/>
              <a:gd name="connsiteY7" fmla="*/ 6386160 h 6492991"/>
              <a:gd name="connsiteX8" fmla="*/ 7276028 w 8641028"/>
              <a:gd name="connsiteY8" fmla="*/ 5935092 h 6492991"/>
              <a:gd name="connsiteX9" fmla="*/ 7097985 w 8641028"/>
              <a:gd name="connsiteY9" fmla="*/ 6492991 h 6492991"/>
              <a:gd name="connsiteX10" fmla="*/ 6884334 w 8641028"/>
              <a:gd name="connsiteY10" fmla="*/ 5495895 h 6492991"/>
              <a:gd name="connsiteX11" fmla="*/ 6635073 w 8641028"/>
              <a:gd name="connsiteY11" fmla="*/ 6267457 h 6492991"/>
              <a:gd name="connsiteX12" fmla="*/ 516410 w 8641028"/>
              <a:gd name="connsiteY12" fmla="*/ 6303069 h 6492991"/>
              <a:gd name="connsiteX13" fmla="*/ 0 w 8641028"/>
              <a:gd name="connsiteY13" fmla="*/ 5786659 h 6492991"/>
              <a:gd name="connsiteX14" fmla="*/ 0 w 8641028"/>
              <a:gd name="connsiteY14" fmla="*/ 516410 h 6492991"/>
              <a:gd name="connsiteX0" fmla="*/ 0 w 8641741"/>
              <a:gd name="connsiteY0" fmla="*/ 516410 h 6492991"/>
              <a:gd name="connsiteX1" fmla="*/ 516410 w 8641741"/>
              <a:gd name="connsiteY1" fmla="*/ 0 h 6492991"/>
              <a:gd name="connsiteX2" fmla="*/ 8124618 w 8641741"/>
              <a:gd name="connsiteY2" fmla="*/ 0 h 6492991"/>
              <a:gd name="connsiteX3" fmla="*/ 8641028 w 8641741"/>
              <a:gd name="connsiteY3" fmla="*/ 516410 h 6492991"/>
              <a:gd name="connsiteX4" fmla="*/ 8641028 w 8641741"/>
              <a:gd name="connsiteY4" fmla="*/ 5786659 h 6492991"/>
              <a:gd name="connsiteX5" fmla="*/ 8623139 w 8641741"/>
              <a:gd name="connsiteY5" fmla="*/ 6326809 h 6492991"/>
              <a:gd name="connsiteX6" fmla="*/ 7715203 w 8641741"/>
              <a:gd name="connsiteY6" fmla="*/ 6219978 h 6492991"/>
              <a:gd name="connsiteX7" fmla="*/ 7454072 w 8641741"/>
              <a:gd name="connsiteY7" fmla="*/ 6386160 h 6492991"/>
              <a:gd name="connsiteX8" fmla="*/ 7276028 w 8641741"/>
              <a:gd name="connsiteY8" fmla="*/ 5935092 h 6492991"/>
              <a:gd name="connsiteX9" fmla="*/ 7097985 w 8641741"/>
              <a:gd name="connsiteY9" fmla="*/ 6492991 h 6492991"/>
              <a:gd name="connsiteX10" fmla="*/ 6884334 w 8641741"/>
              <a:gd name="connsiteY10" fmla="*/ 5495895 h 6492991"/>
              <a:gd name="connsiteX11" fmla="*/ 6635073 w 8641741"/>
              <a:gd name="connsiteY11" fmla="*/ 6267457 h 6492991"/>
              <a:gd name="connsiteX12" fmla="*/ 516410 w 8641741"/>
              <a:gd name="connsiteY12" fmla="*/ 6303069 h 6492991"/>
              <a:gd name="connsiteX13" fmla="*/ 0 w 8641741"/>
              <a:gd name="connsiteY13" fmla="*/ 5786659 h 6492991"/>
              <a:gd name="connsiteX14" fmla="*/ 0 w 8641741"/>
              <a:gd name="connsiteY14" fmla="*/ 516410 h 6492991"/>
              <a:gd name="connsiteX0" fmla="*/ 0 w 8641741"/>
              <a:gd name="connsiteY0" fmla="*/ 516410 h 6492991"/>
              <a:gd name="connsiteX1" fmla="*/ 516410 w 8641741"/>
              <a:gd name="connsiteY1" fmla="*/ 0 h 6492991"/>
              <a:gd name="connsiteX2" fmla="*/ 8124618 w 8641741"/>
              <a:gd name="connsiteY2" fmla="*/ 0 h 6492991"/>
              <a:gd name="connsiteX3" fmla="*/ 8641028 w 8641741"/>
              <a:gd name="connsiteY3" fmla="*/ 516410 h 6492991"/>
              <a:gd name="connsiteX4" fmla="*/ 8641028 w 8641741"/>
              <a:gd name="connsiteY4" fmla="*/ 5786659 h 6492991"/>
              <a:gd name="connsiteX5" fmla="*/ 8623139 w 8641741"/>
              <a:gd name="connsiteY5" fmla="*/ 6326809 h 6492991"/>
              <a:gd name="connsiteX6" fmla="*/ 7976333 w 8641741"/>
              <a:gd name="connsiteY6" fmla="*/ 6338679 h 6492991"/>
              <a:gd name="connsiteX7" fmla="*/ 7715203 w 8641741"/>
              <a:gd name="connsiteY7" fmla="*/ 6219978 h 6492991"/>
              <a:gd name="connsiteX8" fmla="*/ 7454072 w 8641741"/>
              <a:gd name="connsiteY8" fmla="*/ 6386160 h 6492991"/>
              <a:gd name="connsiteX9" fmla="*/ 7276028 w 8641741"/>
              <a:gd name="connsiteY9" fmla="*/ 5935092 h 6492991"/>
              <a:gd name="connsiteX10" fmla="*/ 7097985 w 8641741"/>
              <a:gd name="connsiteY10" fmla="*/ 6492991 h 6492991"/>
              <a:gd name="connsiteX11" fmla="*/ 6884334 w 8641741"/>
              <a:gd name="connsiteY11" fmla="*/ 5495895 h 6492991"/>
              <a:gd name="connsiteX12" fmla="*/ 6635073 w 8641741"/>
              <a:gd name="connsiteY12" fmla="*/ 6267457 h 6492991"/>
              <a:gd name="connsiteX13" fmla="*/ 516410 w 8641741"/>
              <a:gd name="connsiteY13" fmla="*/ 6303069 h 6492991"/>
              <a:gd name="connsiteX14" fmla="*/ 0 w 8641741"/>
              <a:gd name="connsiteY14" fmla="*/ 5786659 h 6492991"/>
              <a:gd name="connsiteX15" fmla="*/ 0 w 8641741"/>
              <a:gd name="connsiteY15" fmla="*/ 516410 h 6492991"/>
              <a:gd name="connsiteX0" fmla="*/ 0 w 8641741"/>
              <a:gd name="connsiteY0" fmla="*/ 516410 h 6492991"/>
              <a:gd name="connsiteX1" fmla="*/ 516410 w 8641741"/>
              <a:gd name="connsiteY1" fmla="*/ 0 h 6492991"/>
              <a:gd name="connsiteX2" fmla="*/ 8124618 w 8641741"/>
              <a:gd name="connsiteY2" fmla="*/ 0 h 6492991"/>
              <a:gd name="connsiteX3" fmla="*/ 8641028 w 8641741"/>
              <a:gd name="connsiteY3" fmla="*/ 516410 h 6492991"/>
              <a:gd name="connsiteX4" fmla="*/ 8641028 w 8641741"/>
              <a:gd name="connsiteY4" fmla="*/ 5786659 h 6492991"/>
              <a:gd name="connsiteX5" fmla="*/ 8623139 w 8641741"/>
              <a:gd name="connsiteY5" fmla="*/ 6326809 h 6492991"/>
              <a:gd name="connsiteX6" fmla="*/ 8296810 w 8641741"/>
              <a:gd name="connsiteY6" fmla="*/ 6303068 h 6492991"/>
              <a:gd name="connsiteX7" fmla="*/ 7976333 w 8641741"/>
              <a:gd name="connsiteY7" fmla="*/ 6338679 h 6492991"/>
              <a:gd name="connsiteX8" fmla="*/ 7715203 w 8641741"/>
              <a:gd name="connsiteY8" fmla="*/ 6219978 h 6492991"/>
              <a:gd name="connsiteX9" fmla="*/ 7454072 w 8641741"/>
              <a:gd name="connsiteY9" fmla="*/ 6386160 h 6492991"/>
              <a:gd name="connsiteX10" fmla="*/ 7276028 w 8641741"/>
              <a:gd name="connsiteY10" fmla="*/ 5935092 h 6492991"/>
              <a:gd name="connsiteX11" fmla="*/ 7097985 w 8641741"/>
              <a:gd name="connsiteY11" fmla="*/ 6492991 h 6492991"/>
              <a:gd name="connsiteX12" fmla="*/ 6884334 w 8641741"/>
              <a:gd name="connsiteY12" fmla="*/ 5495895 h 6492991"/>
              <a:gd name="connsiteX13" fmla="*/ 6635073 w 8641741"/>
              <a:gd name="connsiteY13" fmla="*/ 6267457 h 6492991"/>
              <a:gd name="connsiteX14" fmla="*/ 516410 w 8641741"/>
              <a:gd name="connsiteY14" fmla="*/ 6303069 h 6492991"/>
              <a:gd name="connsiteX15" fmla="*/ 0 w 8641741"/>
              <a:gd name="connsiteY15" fmla="*/ 5786659 h 6492991"/>
              <a:gd name="connsiteX16" fmla="*/ 0 w 8641741"/>
              <a:gd name="connsiteY16" fmla="*/ 516410 h 6492991"/>
              <a:gd name="connsiteX0" fmla="*/ 0 w 8641741"/>
              <a:gd name="connsiteY0" fmla="*/ 516410 h 6492991"/>
              <a:gd name="connsiteX1" fmla="*/ 516410 w 8641741"/>
              <a:gd name="connsiteY1" fmla="*/ 0 h 6492991"/>
              <a:gd name="connsiteX2" fmla="*/ 7902992 w 8641741"/>
              <a:gd name="connsiteY2" fmla="*/ 4326558 h 6492991"/>
              <a:gd name="connsiteX3" fmla="*/ 8641028 w 8641741"/>
              <a:gd name="connsiteY3" fmla="*/ 516410 h 6492991"/>
              <a:gd name="connsiteX4" fmla="*/ 8641028 w 8641741"/>
              <a:gd name="connsiteY4" fmla="*/ 5786659 h 6492991"/>
              <a:gd name="connsiteX5" fmla="*/ 8623139 w 8641741"/>
              <a:gd name="connsiteY5" fmla="*/ 6326809 h 6492991"/>
              <a:gd name="connsiteX6" fmla="*/ 8296810 w 8641741"/>
              <a:gd name="connsiteY6" fmla="*/ 6303068 h 6492991"/>
              <a:gd name="connsiteX7" fmla="*/ 7976333 w 8641741"/>
              <a:gd name="connsiteY7" fmla="*/ 6338679 h 6492991"/>
              <a:gd name="connsiteX8" fmla="*/ 7715203 w 8641741"/>
              <a:gd name="connsiteY8" fmla="*/ 6219978 h 6492991"/>
              <a:gd name="connsiteX9" fmla="*/ 7454072 w 8641741"/>
              <a:gd name="connsiteY9" fmla="*/ 6386160 h 6492991"/>
              <a:gd name="connsiteX10" fmla="*/ 7276028 w 8641741"/>
              <a:gd name="connsiteY10" fmla="*/ 5935092 h 6492991"/>
              <a:gd name="connsiteX11" fmla="*/ 7097985 w 8641741"/>
              <a:gd name="connsiteY11" fmla="*/ 6492991 h 6492991"/>
              <a:gd name="connsiteX12" fmla="*/ 6884334 w 8641741"/>
              <a:gd name="connsiteY12" fmla="*/ 5495895 h 6492991"/>
              <a:gd name="connsiteX13" fmla="*/ 6635073 w 8641741"/>
              <a:gd name="connsiteY13" fmla="*/ 6267457 h 6492991"/>
              <a:gd name="connsiteX14" fmla="*/ 516410 w 8641741"/>
              <a:gd name="connsiteY14" fmla="*/ 6303069 h 6492991"/>
              <a:gd name="connsiteX15" fmla="*/ 0 w 8641741"/>
              <a:gd name="connsiteY15" fmla="*/ 5786659 h 6492991"/>
              <a:gd name="connsiteX16" fmla="*/ 0 w 8641741"/>
              <a:gd name="connsiteY16" fmla="*/ 516410 h 6492991"/>
              <a:gd name="connsiteX0" fmla="*/ 0 w 8650664"/>
              <a:gd name="connsiteY0" fmla="*/ 516410 h 6492991"/>
              <a:gd name="connsiteX1" fmla="*/ 516410 w 8650664"/>
              <a:gd name="connsiteY1" fmla="*/ 0 h 6492991"/>
              <a:gd name="connsiteX2" fmla="*/ 7902992 w 8650664"/>
              <a:gd name="connsiteY2" fmla="*/ 4326558 h 6492991"/>
              <a:gd name="connsiteX3" fmla="*/ 8650664 w 8650664"/>
              <a:gd name="connsiteY3" fmla="*/ 4449643 h 6492991"/>
              <a:gd name="connsiteX4" fmla="*/ 8641028 w 8650664"/>
              <a:gd name="connsiteY4" fmla="*/ 5786659 h 6492991"/>
              <a:gd name="connsiteX5" fmla="*/ 8623139 w 8650664"/>
              <a:gd name="connsiteY5" fmla="*/ 6326809 h 6492991"/>
              <a:gd name="connsiteX6" fmla="*/ 8296810 w 8650664"/>
              <a:gd name="connsiteY6" fmla="*/ 6303068 h 6492991"/>
              <a:gd name="connsiteX7" fmla="*/ 7976333 w 8650664"/>
              <a:gd name="connsiteY7" fmla="*/ 6338679 h 6492991"/>
              <a:gd name="connsiteX8" fmla="*/ 7715203 w 8650664"/>
              <a:gd name="connsiteY8" fmla="*/ 6219978 h 6492991"/>
              <a:gd name="connsiteX9" fmla="*/ 7454072 w 8650664"/>
              <a:gd name="connsiteY9" fmla="*/ 6386160 h 6492991"/>
              <a:gd name="connsiteX10" fmla="*/ 7276028 w 8650664"/>
              <a:gd name="connsiteY10" fmla="*/ 5935092 h 6492991"/>
              <a:gd name="connsiteX11" fmla="*/ 7097985 w 8650664"/>
              <a:gd name="connsiteY11" fmla="*/ 6492991 h 6492991"/>
              <a:gd name="connsiteX12" fmla="*/ 6884334 w 8650664"/>
              <a:gd name="connsiteY12" fmla="*/ 5495895 h 6492991"/>
              <a:gd name="connsiteX13" fmla="*/ 6635073 w 8650664"/>
              <a:gd name="connsiteY13" fmla="*/ 6267457 h 6492991"/>
              <a:gd name="connsiteX14" fmla="*/ 516410 w 8650664"/>
              <a:gd name="connsiteY14" fmla="*/ 6303069 h 6492991"/>
              <a:gd name="connsiteX15" fmla="*/ 0 w 8650664"/>
              <a:gd name="connsiteY15" fmla="*/ 5786659 h 6492991"/>
              <a:gd name="connsiteX16" fmla="*/ 0 w 8650664"/>
              <a:gd name="connsiteY16" fmla="*/ 516410 h 6492991"/>
              <a:gd name="connsiteX0" fmla="*/ 0 w 8650664"/>
              <a:gd name="connsiteY0" fmla="*/ 14234 h 5990815"/>
              <a:gd name="connsiteX1" fmla="*/ 709129 w 8650664"/>
              <a:gd name="connsiteY1" fmla="*/ 3824382 h 5990815"/>
              <a:gd name="connsiteX2" fmla="*/ 7902992 w 8650664"/>
              <a:gd name="connsiteY2" fmla="*/ 3824382 h 5990815"/>
              <a:gd name="connsiteX3" fmla="*/ 8650664 w 8650664"/>
              <a:gd name="connsiteY3" fmla="*/ 3947467 h 5990815"/>
              <a:gd name="connsiteX4" fmla="*/ 8641028 w 8650664"/>
              <a:gd name="connsiteY4" fmla="*/ 5284483 h 5990815"/>
              <a:gd name="connsiteX5" fmla="*/ 8623139 w 8650664"/>
              <a:gd name="connsiteY5" fmla="*/ 5824633 h 5990815"/>
              <a:gd name="connsiteX6" fmla="*/ 8296810 w 8650664"/>
              <a:gd name="connsiteY6" fmla="*/ 5800892 h 5990815"/>
              <a:gd name="connsiteX7" fmla="*/ 7976333 w 8650664"/>
              <a:gd name="connsiteY7" fmla="*/ 5836503 h 5990815"/>
              <a:gd name="connsiteX8" fmla="*/ 7715203 w 8650664"/>
              <a:gd name="connsiteY8" fmla="*/ 5717802 h 5990815"/>
              <a:gd name="connsiteX9" fmla="*/ 7454072 w 8650664"/>
              <a:gd name="connsiteY9" fmla="*/ 5883984 h 5990815"/>
              <a:gd name="connsiteX10" fmla="*/ 7276028 w 8650664"/>
              <a:gd name="connsiteY10" fmla="*/ 5432916 h 5990815"/>
              <a:gd name="connsiteX11" fmla="*/ 7097985 w 8650664"/>
              <a:gd name="connsiteY11" fmla="*/ 5990815 h 5990815"/>
              <a:gd name="connsiteX12" fmla="*/ 6884334 w 8650664"/>
              <a:gd name="connsiteY12" fmla="*/ 4993719 h 5990815"/>
              <a:gd name="connsiteX13" fmla="*/ 6635073 w 8650664"/>
              <a:gd name="connsiteY13" fmla="*/ 5765281 h 5990815"/>
              <a:gd name="connsiteX14" fmla="*/ 516410 w 8650664"/>
              <a:gd name="connsiteY14" fmla="*/ 5800893 h 5990815"/>
              <a:gd name="connsiteX15" fmla="*/ 0 w 8650664"/>
              <a:gd name="connsiteY15" fmla="*/ 5284483 h 5990815"/>
              <a:gd name="connsiteX16" fmla="*/ 0 w 8650664"/>
              <a:gd name="connsiteY16" fmla="*/ 14234 h 5990815"/>
              <a:gd name="connsiteX0" fmla="*/ 0 w 8650664"/>
              <a:gd name="connsiteY0" fmla="*/ 208307 h 2212322"/>
              <a:gd name="connsiteX1" fmla="*/ 709129 w 8650664"/>
              <a:gd name="connsiteY1" fmla="*/ 45889 h 2212322"/>
              <a:gd name="connsiteX2" fmla="*/ 7902992 w 8650664"/>
              <a:gd name="connsiteY2" fmla="*/ 45889 h 2212322"/>
              <a:gd name="connsiteX3" fmla="*/ 8650664 w 8650664"/>
              <a:gd name="connsiteY3" fmla="*/ 168974 h 2212322"/>
              <a:gd name="connsiteX4" fmla="*/ 8641028 w 8650664"/>
              <a:gd name="connsiteY4" fmla="*/ 1505990 h 2212322"/>
              <a:gd name="connsiteX5" fmla="*/ 8623139 w 8650664"/>
              <a:gd name="connsiteY5" fmla="*/ 2046140 h 2212322"/>
              <a:gd name="connsiteX6" fmla="*/ 8296810 w 8650664"/>
              <a:gd name="connsiteY6" fmla="*/ 2022399 h 2212322"/>
              <a:gd name="connsiteX7" fmla="*/ 7976333 w 8650664"/>
              <a:gd name="connsiteY7" fmla="*/ 2058010 h 2212322"/>
              <a:gd name="connsiteX8" fmla="*/ 7715203 w 8650664"/>
              <a:gd name="connsiteY8" fmla="*/ 1939309 h 2212322"/>
              <a:gd name="connsiteX9" fmla="*/ 7454072 w 8650664"/>
              <a:gd name="connsiteY9" fmla="*/ 2105491 h 2212322"/>
              <a:gd name="connsiteX10" fmla="*/ 7276028 w 8650664"/>
              <a:gd name="connsiteY10" fmla="*/ 1654423 h 2212322"/>
              <a:gd name="connsiteX11" fmla="*/ 7097985 w 8650664"/>
              <a:gd name="connsiteY11" fmla="*/ 2212322 h 2212322"/>
              <a:gd name="connsiteX12" fmla="*/ 6884334 w 8650664"/>
              <a:gd name="connsiteY12" fmla="*/ 1215226 h 2212322"/>
              <a:gd name="connsiteX13" fmla="*/ 6635073 w 8650664"/>
              <a:gd name="connsiteY13" fmla="*/ 1986788 h 2212322"/>
              <a:gd name="connsiteX14" fmla="*/ 516410 w 8650664"/>
              <a:gd name="connsiteY14" fmla="*/ 2022400 h 2212322"/>
              <a:gd name="connsiteX15" fmla="*/ 0 w 8650664"/>
              <a:gd name="connsiteY15" fmla="*/ 1505990 h 2212322"/>
              <a:gd name="connsiteX16" fmla="*/ 0 w 8650664"/>
              <a:gd name="connsiteY16" fmla="*/ 208307 h 2212322"/>
              <a:gd name="connsiteX0" fmla="*/ 4282 w 8654946"/>
              <a:gd name="connsiteY0" fmla="*/ 208307 h 2212322"/>
              <a:gd name="connsiteX1" fmla="*/ 713411 w 8654946"/>
              <a:gd name="connsiteY1" fmla="*/ 45889 h 2212322"/>
              <a:gd name="connsiteX2" fmla="*/ 7907274 w 8654946"/>
              <a:gd name="connsiteY2" fmla="*/ 45889 h 2212322"/>
              <a:gd name="connsiteX3" fmla="*/ 8654946 w 8654946"/>
              <a:gd name="connsiteY3" fmla="*/ 168974 h 2212322"/>
              <a:gd name="connsiteX4" fmla="*/ 8645310 w 8654946"/>
              <a:gd name="connsiteY4" fmla="*/ 1505990 h 2212322"/>
              <a:gd name="connsiteX5" fmla="*/ 8627421 w 8654946"/>
              <a:gd name="connsiteY5" fmla="*/ 2046140 h 2212322"/>
              <a:gd name="connsiteX6" fmla="*/ 8301092 w 8654946"/>
              <a:gd name="connsiteY6" fmla="*/ 2022399 h 2212322"/>
              <a:gd name="connsiteX7" fmla="*/ 7980615 w 8654946"/>
              <a:gd name="connsiteY7" fmla="*/ 2058010 h 2212322"/>
              <a:gd name="connsiteX8" fmla="*/ 7719485 w 8654946"/>
              <a:gd name="connsiteY8" fmla="*/ 1939309 h 2212322"/>
              <a:gd name="connsiteX9" fmla="*/ 7458354 w 8654946"/>
              <a:gd name="connsiteY9" fmla="*/ 2105491 h 2212322"/>
              <a:gd name="connsiteX10" fmla="*/ 7280310 w 8654946"/>
              <a:gd name="connsiteY10" fmla="*/ 1654423 h 2212322"/>
              <a:gd name="connsiteX11" fmla="*/ 7102267 w 8654946"/>
              <a:gd name="connsiteY11" fmla="*/ 2212322 h 2212322"/>
              <a:gd name="connsiteX12" fmla="*/ 6888616 w 8654946"/>
              <a:gd name="connsiteY12" fmla="*/ 1215226 h 2212322"/>
              <a:gd name="connsiteX13" fmla="*/ 6639355 w 8654946"/>
              <a:gd name="connsiteY13" fmla="*/ 1986788 h 2212322"/>
              <a:gd name="connsiteX14" fmla="*/ 520692 w 8654946"/>
              <a:gd name="connsiteY14" fmla="*/ 2022400 h 2212322"/>
              <a:gd name="connsiteX15" fmla="*/ 4282 w 8654946"/>
              <a:gd name="connsiteY15" fmla="*/ 1505990 h 2212322"/>
              <a:gd name="connsiteX16" fmla="*/ 4282 w 8654946"/>
              <a:gd name="connsiteY16" fmla="*/ 208307 h 2212322"/>
              <a:gd name="connsiteX0" fmla="*/ 4282 w 8654946"/>
              <a:gd name="connsiteY0" fmla="*/ 208307 h 2212322"/>
              <a:gd name="connsiteX1" fmla="*/ 713411 w 8654946"/>
              <a:gd name="connsiteY1" fmla="*/ 45889 h 2212322"/>
              <a:gd name="connsiteX2" fmla="*/ 7907274 w 8654946"/>
              <a:gd name="connsiteY2" fmla="*/ 45889 h 2212322"/>
              <a:gd name="connsiteX3" fmla="*/ 8654946 w 8654946"/>
              <a:gd name="connsiteY3" fmla="*/ 168974 h 2212322"/>
              <a:gd name="connsiteX4" fmla="*/ 8645310 w 8654946"/>
              <a:gd name="connsiteY4" fmla="*/ 1505990 h 2212322"/>
              <a:gd name="connsiteX5" fmla="*/ 8627421 w 8654946"/>
              <a:gd name="connsiteY5" fmla="*/ 2046140 h 2212322"/>
              <a:gd name="connsiteX6" fmla="*/ 8301092 w 8654946"/>
              <a:gd name="connsiteY6" fmla="*/ 2022399 h 2212322"/>
              <a:gd name="connsiteX7" fmla="*/ 7980615 w 8654946"/>
              <a:gd name="connsiteY7" fmla="*/ 2058010 h 2212322"/>
              <a:gd name="connsiteX8" fmla="*/ 7719485 w 8654946"/>
              <a:gd name="connsiteY8" fmla="*/ 1939309 h 2212322"/>
              <a:gd name="connsiteX9" fmla="*/ 7458354 w 8654946"/>
              <a:gd name="connsiteY9" fmla="*/ 2105491 h 2212322"/>
              <a:gd name="connsiteX10" fmla="*/ 7280310 w 8654946"/>
              <a:gd name="connsiteY10" fmla="*/ 1654423 h 2212322"/>
              <a:gd name="connsiteX11" fmla="*/ 7102267 w 8654946"/>
              <a:gd name="connsiteY11" fmla="*/ 2212322 h 2212322"/>
              <a:gd name="connsiteX12" fmla="*/ 6888616 w 8654946"/>
              <a:gd name="connsiteY12" fmla="*/ 1215226 h 2212322"/>
              <a:gd name="connsiteX13" fmla="*/ 6639355 w 8654946"/>
              <a:gd name="connsiteY13" fmla="*/ 1986788 h 2212322"/>
              <a:gd name="connsiteX14" fmla="*/ 520692 w 8654946"/>
              <a:gd name="connsiteY14" fmla="*/ 2022400 h 2212322"/>
              <a:gd name="connsiteX15" fmla="*/ 4282 w 8654946"/>
              <a:gd name="connsiteY15" fmla="*/ 1505990 h 2212322"/>
              <a:gd name="connsiteX16" fmla="*/ 4282 w 8654946"/>
              <a:gd name="connsiteY16" fmla="*/ 208307 h 2212322"/>
              <a:gd name="connsiteX0" fmla="*/ 9636 w 8650664"/>
              <a:gd name="connsiteY0" fmla="*/ 103421 h 2212322"/>
              <a:gd name="connsiteX1" fmla="*/ 709129 w 8650664"/>
              <a:gd name="connsiteY1" fmla="*/ 45889 h 2212322"/>
              <a:gd name="connsiteX2" fmla="*/ 7902992 w 8650664"/>
              <a:gd name="connsiteY2" fmla="*/ 45889 h 2212322"/>
              <a:gd name="connsiteX3" fmla="*/ 8650664 w 8650664"/>
              <a:gd name="connsiteY3" fmla="*/ 168974 h 2212322"/>
              <a:gd name="connsiteX4" fmla="*/ 8641028 w 8650664"/>
              <a:gd name="connsiteY4" fmla="*/ 1505990 h 2212322"/>
              <a:gd name="connsiteX5" fmla="*/ 8623139 w 8650664"/>
              <a:gd name="connsiteY5" fmla="*/ 2046140 h 2212322"/>
              <a:gd name="connsiteX6" fmla="*/ 8296810 w 8650664"/>
              <a:gd name="connsiteY6" fmla="*/ 2022399 h 2212322"/>
              <a:gd name="connsiteX7" fmla="*/ 7976333 w 8650664"/>
              <a:gd name="connsiteY7" fmla="*/ 2058010 h 2212322"/>
              <a:gd name="connsiteX8" fmla="*/ 7715203 w 8650664"/>
              <a:gd name="connsiteY8" fmla="*/ 1939309 h 2212322"/>
              <a:gd name="connsiteX9" fmla="*/ 7454072 w 8650664"/>
              <a:gd name="connsiteY9" fmla="*/ 2105491 h 2212322"/>
              <a:gd name="connsiteX10" fmla="*/ 7276028 w 8650664"/>
              <a:gd name="connsiteY10" fmla="*/ 1654423 h 2212322"/>
              <a:gd name="connsiteX11" fmla="*/ 7097985 w 8650664"/>
              <a:gd name="connsiteY11" fmla="*/ 2212322 h 2212322"/>
              <a:gd name="connsiteX12" fmla="*/ 6884334 w 8650664"/>
              <a:gd name="connsiteY12" fmla="*/ 1215226 h 2212322"/>
              <a:gd name="connsiteX13" fmla="*/ 6635073 w 8650664"/>
              <a:gd name="connsiteY13" fmla="*/ 1986788 h 2212322"/>
              <a:gd name="connsiteX14" fmla="*/ 516410 w 8650664"/>
              <a:gd name="connsiteY14" fmla="*/ 2022400 h 2212322"/>
              <a:gd name="connsiteX15" fmla="*/ 0 w 8650664"/>
              <a:gd name="connsiteY15" fmla="*/ 1505990 h 2212322"/>
              <a:gd name="connsiteX16" fmla="*/ 9636 w 8650664"/>
              <a:gd name="connsiteY16" fmla="*/ 103421 h 2212322"/>
              <a:gd name="connsiteX0" fmla="*/ 9636 w 8650664"/>
              <a:gd name="connsiteY0" fmla="*/ 103421 h 2212322"/>
              <a:gd name="connsiteX1" fmla="*/ 709129 w 8650664"/>
              <a:gd name="connsiteY1" fmla="*/ 45889 h 2212322"/>
              <a:gd name="connsiteX2" fmla="*/ 7902992 w 8650664"/>
              <a:gd name="connsiteY2" fmla="*/ 45889 h 2212322"/>
              <a:gd name="connsiteX3" fmla="*/ 8650664 w 8650664"/>
              <a:gd name="connsiteY3" fmla="*/ 168974 h 2212322"/>
              <a:gd name="connsiteX4" fmla="*/ 8641028 w 8650664"/>
              <a:gd name="connsiteY4" fmla="*/ 1505990 h 2212322"/>
              <a:gd name="connsiteX5" fmla="*/ 8623139 w 8650664"/>
              <a:gd name="connsiteY5" fmla="*/ 2046140 h 2212322"/>
              <a:gd name="connsiteX6" fmla="*/ 8296810 w 8650664"/>
              <a:gd name="connsiteY6" fmla="*/ 2022399 h 2212322"/>
              <a:gd name="connsiteX7" fmla="*/ 7976333 w 8650664"/>
              <a:gd name="connsiteY7" fmla="*/ 2058010 h 2212322"/>
              <a:gd name="connsiteX8" fmla="*/ 7715203 w 8650664"/>
              <a:gd name="connsiteY8" fmla="*/ 1939309 h 2212322"/>
              <a:gd name="connsiteX9" fmla="*/ 7454072 w 8650664"/>
              <a:gd name="connsiteY9" fmla="*/ 2105491 h 2212322"/>
              <a:gd name="connsiteX10" fmla="*/ 7276028 w 8650664"/>
              <a:gd name="connsiteY10" fmla="*/ 1654423 h 2212322"/>
              <a:gd name="connsiteX11" fmla="*/ 7097985 w 8650664"/>
              <a:gd name="connsiteY11" fmla="*/ 2212322 h 2212322"/>
              <a:gd name="connsiteX12" fmla="*/ 6884334 w 8650664"/>
              <a:gd name="connsiteY12" fmla="*/ 1215226 h 2212322"/>
              <a:gd name="connsiteX13" fmla="*/ 6635073 w 8650664"/>
              <a:gd name="connsiteY13" fmla="*/ 1986788 h 2212322"/>
              <a:gd name="connsiteX14" fmla="*/ 1064455 w 8650664"/>
              <a:gd name="connsiteY14" fmla="*/ 1901611 h 2212322"/>
              <a:gd name="connsiteX15" fmla="*/ 516410 w 8650664"/>
              <a:gd name="connsiteY15" fmla="*/ 2022400 h 2212322"/>
              <a:gd name="connsiteX16" fmla="*/ 0 w 8650664"/>
              <a:gd name="connsiteY16" fmla="*/ 1505990 h 2212322"/>
              <a:gd name="connsiteX17" fmla="*/ 9636 w 8650664"/>
              <a:gd name="connsiteY17" fmla="*/ 103421 h 2212322"/>
              <a:gd name="connsiteX0" fmla="*/ 9636 w 8650664"/>
              <a:gd name="connsiteY0" fmla="*/ 103421 h 2212322"/>
              <a:gd name="connsiteX1" fmla="*/ 709129 w 8650664"/>
              <a:gd name="connsiteY1" fmla="*/ 45889 h 2212322"/>
              <a:gd name="connsiteX2" fmla="*/ 7902992 w 8650664"/>
              <a:gd name="connsiteY2" fmla="*/ 45889 h 2212322"/>
              <a:gd name="connsiteX3" fmla="*/ 8650664 w 8650664"/>
              <a:gd name="connsiteY3" fmla="*/ 168974 h 2212322"/>
              <a:gd name="connsiteX4" fmla="*/ 8641028 w 8650664"/>
              <a:gd name="connsiteY4" fmla="*/ 1505990 h 2212322"/>
              <a:gd name="connsiteX5" fmla="*/ 8623139 w 8650664"/>
              <a:gd name="connsiteY5" fmla="*/ 2046140 h 2212322"/>
              <a:gd name="connsiteX6" fmla="*/ 8296810 w 8650664"/>
              <a:gd name="connsiteY6" fmla="*/ 2022399 h 2212322"/>
              <a:gd name="connsiteX7" fmla="*/ 7976333 w 8650664"/>
              <a:gd name="connsiteY7" fmla="*/ 2058010 h 2212322"/>
              <a:gd name="connsiteX8" fmla="*/ 7715203 w 8650664"/>
              <a:gd name="connsiteY8" fmla="*/ 1939309 h 2212322"/>
              <a:gd name="connsiteX9" fmla="*/ 7454072 w 8650664"/>
              <a:gd name="connsiteY9" fmla="*/ 2105491 h 2212322"/>
              <a:gd name="connsiteX10" fmla="*/ 7276028 w 8650664"/>
              <a:gd name="connsiteY10" fmla="*/ 1654423 h 2212322"/>
              <a:gd name="connsiteX11" fmla="*/ 7097985 w 8650664"/>
              <a:gd name="connsiteY11" fmla="*/ 2212322 h 2212322"/>
              <a:gd name="connsiteX12" fmla="*/ 6884334 w 8650664"/>
              <a:gd name="connsiteY12" fmla="*/ 1215226 h 2212322"/>
              <a:gd name="connsiteX13" fmla="*/ 6635073 w 8650664"/>
              <a:gd name="connsiteY13" fmla="*/ 1986788 h 2212322"/>
              <a:gd name="connsiteX14" fmla="*/ 2085862 w 8650664"/>
              <a:gd name="connsiteY14" fmla="*/ 1796725 h 2212322"/>
              <a:gd name="connsiteX15" fmla="*/ 1064455 w 8650664"/>
              <a:gd name="connsiteY15" fmla="*/ 1901611 h 2212322"/>
              <a:gd name="connsiteX16" fmla="*/ 516410 w 8650664"/>
              <a:gd name="connsiteY16" fmla="*/ 2022400 h 2212322"/>
              <a:gd name="connsiteX17" fmla="*/ 0 w 8650664"/>
              <a:gd name="connsiteY17" fmla="*/ 1505990 h 2212322"/>
              <a:gd name="connsiteX18" fmla="*/ 9636 w 8650664"/>
              <a:gd name="connsiteY18" fmla="*/ 103421 h 2212322"/>
              <a:gd name="connsiteX0" fmla="*/ 9636 w 8650664"/>
              <a:gd name="connsiteY0" fmla="*/ 103421 h 2212322"/>
              <a:gd name="connsiteX1" fmla="*/ 709129 w 8650664"/>
              <a:gd name="connsiteY1" fmla="*/ 45889 h 2212322"/>
              <a:gd name="connsiteX2" fmla="*/ 7902992 w 8650664"/>
              <a:gd name="connsiteY2" fmla="*/ 45889 h 2212322"/>
              <a:gd name="connsiteX3" fmla="*/ 8650664 w 8650664"/>
              <a:gd name="connsiteY3" fmla="*/ 168974 h 2212322"/>
              <a:gd name="connsiteX4" fmla="*/ 8641028 w 8650664"/>
              <a:gd name="connsiteY4" fmla="*/ 1505990 h 2212322"/>
              <a:gd name="connsiteX5" fmla="*/ 8623139 w 8650664"/>
              <a:gd name="connsiteY5" fmla="*/ 2046140 h 2212322"/>
              <a:gd name="connsiteX6" fmla="*/ 8296810 w 8650664"/>
              <a:gd name="connsiteY6" fmla="*/ 2022399 h 2212322"/>
              <a:gd name="connsiteX7" fmla="*/ 7976333 w 8650664"/>
              <a:gd name="connsiteY7" fmla="*/ 2058010 h 2212322"/>
              <a:gd name="connsiteX8" fmla="*/ 7715203 w 8650664"/>
              <a:gd name="connsiteY8" fmla="*/ 1939309 h 2212322"/>
              <a:gd name="connsiteX9" fmla="*/ 7454072 w 8650664"/>
              <a:gd name="connsiteY9" fmla="*/ 2105491 h 2212322"/>
              <a:gd name="connsiteX10" fmla="*/ 7276028 w 8650664"/>
              <a:gd name="connsiteY10" fmla="*/ 1654423 h 2212322"/>
              <a:gd name="connsiteX11" fmla="*/ 7097985 w 8650664"/>
              <a:gd name="connsiteY11" fmla="*/ 2212322 h 2212322"/>
              <a:gd name="connsiteX12" fmla="*/ 6884334 w 8650664"/>
              <a:gd name="connsiteY12" fmla="*/ 1215226 h 2212322"/>
              <a:gd name="connsiteX13" fmla="*/ 6635073 w 8650664"/>
              <a:gd name="connsiteY13" fmla="*/ 1986788 h 2212322"/>
              <a:gd name="connsiteX14" fmla="*/ 3993773 w 8650664"/>
              <a:gd name="connsiteY14" fmla="*/ 2045829 h 2212322"/>
              <a:gd name="connsiteX15" fmla="*/ 2085862 w 8650664"/>
              <a:gd name="connsiteY15" fmla="*/ 1796725 h 2212322"/>
              <a:gd name="connsiteX16" fmla="*/ 1064455 w 8650664"/>
              <a:gd name="connsiteY16" fmla="*/ 1901611 h 2212322"/>
              <a:gd name="connsiteX17" fmla="*/ 516410 w 8650664"/>
              <a:gd name="connsiteY17" fmla="*/ 2022400 h 2212322"/>
              <a:gd name="connsiteX18" fmla="*/ 0 w 8650664"/>
              <a:gd name="connsiteY18" fmla="*/ 1505990 h 2212322"/>
              <a:gd name="connsiteX19" fmla="*/ 9636 w 8650664"/>
              <a:gd name="connsiteY19" fmla="*/ 103421 h 22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650664" h="2212322">
                <a:moveTo>
                  <a:pt x="9636" y="103421"/>
                </a:moveTo>
                <a:cubicBezTo>
                  <a:pt x="9636" y="54209"/>
                  <a:pt x="423924" y="45889"/>
                  <a:pt x="709129" y="45889"/>
                </a:cubicBezTo>
                <a:lnTo>
                  <a:pt x="7902992" y="45889"/>
                </a:lnTo>
                <a:cubicBezTo>
                  <a:pt x="8188197" y="45889"/>
                  <a:pt x="8650664" y="-116231"/>
                  <a:pt x="8650664" y="168974"/>
                </a:cubicBezTo>
                <a:lnTo>
                  <a:pt x="8641028" y="1505990"/>
                </a:lnTo>
                <a:cubicBezTo>
                  <a:pt x="8641028" y="1791195"/>
                  <a:pt x="8647215" y="2046139"/>
                  <a:pt x="8623139" y="2046140"/>
                </a:cubicBezTo>
                <a:cubicBezTo>
                  <a:pt x="8565769" y="2142100"/>
                  <a:pt x="8404611" y="2020421"/>
                  <a:pt x="8296810" y="2022399"/>
                </a:cubicBezTo>
                <a:cubicBezTo>
                  <a:pt x="8189009" y="2024377"/>
                  <a:pt x="8073268" y="2081750"/>
                  <a:pt x="7976333" y="2058010"/>
                </a:cubicBezTo>
                <a:cubicBezTo>
                  <a:pt x="7879399" y="2034270"/>
                  <a:pt x="7802246" y="1915569"/>
                  <a:pt x="7715203" y="1939309"/>
                </a:cubicBezTo>
                <a:cubicBezTo>
                  <a:pt x="7600464" y="1939309"/>
                  <a:pt x="7568811" y="2105491"/>
                  <a:pt x="7454072" y="2105491"/>
                </a:cubicBezTo>
                <a:cubicBezTo>
                  <a:pt x="7363072" y="2105491"/>
                  <a:pt x="7367028" y="1654423"/>
                  <a:pt x="7276028" y="1654423"/>
                </a:cubicBezTo>
                <a:cubicBezTo>
                  <a:pt x="7200854" y="1658380"/>
                  <a:pt x="7173159" y="2208365"/>
                  <a:pt x="7097985" y="2212322"/>
                </a:cubicBezTo>
                <a:cubicBezTo>
                  <a:pt x="7003029" y="2208365"/>
                  <a:pt x="6979290" y="1219183"/>
                  <a:pt x="6884334" y="1215226"/>
                </a:cubicBezTo>
                <a:cubicBezTo>
                  <a:pt x="6797291" y="1227096"/>
                  <a:pt x="6722116" y="1974918"/>
                  <a:pt x="6635073" y="1986788"/>
                </a:cubicBezTo>
                <a:cubicBezTo>
                  <a:pt x="6153313" y="2101185"/>
                  <a:pt x="4751975" y="2077506"/>
                  <a:pt x="3993773" y="2045829"/>
                </a:cubicBezTo>
                <a:cubicBezTo>
                  <a:pt x="3235571" y="2014152"/>
                  <a:pt x="2574082" y="1796725"/>
                  <a:pt x="2085862" y="1796725"/>
                </a:cubicBezTo>
                <a:cubicBezTo>
                  <a:pt x="1597642" y="1796725"/>
                  <a:pt x="1308364" y="1879295"/>
                  <a:pt x="1064455" y="1901611"/>
                </a:cubicBezTo>
                <a:lnTo>
                  <a:pt x="516410" y="2022400"/>
                </a:lnTo>
                <a:cubicBezTo>
                  <a:pt x="231205" y="2022400"/>
                  <a:pt x="0" y="1791195"/>
                  <a:pt x="0" y="1505990"/>
                </a:cubicBezTo>
                <a:cubicBezTo>
                  <a:pt x="0" y="1073429"/>
                  <a:pt x="0" y="50883"/>
                  <a:pt x="9636" y="10342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90000"/>
            </a:schemeClr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Arial Black"/>
                <a:cs typeface="Arial Black"/>
              </a:rPr>
              <a:t>      </a:t>
            </a:r>
            <a:r>
              <a:rPr lang="en-US" sz="2400" b="1" dirty="0" smtClean="0">
                <a:solidFill>
                  <a:schemeClr val="tx1"/>
                </a:solidFill>
                <a:effectLst>
                  <a:glow rad="50800">
                    <a:srgbClr val="FFFF00">
                      <a:alpha val="85000"/>
                    </a:srgbClr>
                  </a:glow>
                </a:effectLst>
                <a:latin typeface="Arial Black"/>
                <a:cs typeface="Arial Black"/>
              </a:rPr>
              <a:t>Large body of research:</a:t>
            </a: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chemeClr val="tx1"/>
                </a:solidFill>
                <a:effectLst>
                  <a:glow rad="50800">
                    <a:srgbClr val="FFFF00">
                      <a:alpha val="85000"/>
                    </a:srgbClr>
                  </a:glow>
                </a:effectLst>
                <a:latin typeface="Arial Black"/>
                <a:cs typeface="Arial Black"/>
              </a:rPr>
              <a:t>    Hypoxia &amp; acidification affect organisms</a:t>
            </a:r>
            <a:endParaRPr lang="en-US" sz="2400" b="1" dirty="0">
              <a:solidFill>
                <a:schemeClr val="tx1"/>
              </a:solidFill>
              <a:effectLst>
                <a:glow rad="50800">
                  <a:srgbClr val="FFFF00">
                    <a:alpha val="85000"/>
                  </a:srgb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3260172" y="5764254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000000"/>
                  </a:solidFill>
                </a:ln>
                <a:solidFill>
                  <a:srgbClr val="C1D4E9"/>
                </a:solidFill>
                <a:latin typeface="Arial Black"/>
                <a:cs typeface="Arial Black"/>
              </a:rPr>
              <a:t>HYPOXIA</a:t>
            </a:r>
            <a:endParaRPr lang="en-US" sz="2400" dirty="0">
              <a:ln>
                <a:solidFill>
                  <a:srgbClr val="000000"/>
                </a:solidFill>
              </a:ln>
              <a:solidFill>
                <a:srgbClr val="C1D4E9"/>
              </a:solidFill>
              <a:latin typeface="Arial Black"/>
              <a:cs typeface="Arial Black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3050846" y="2387542"/>
            <a:ext cx="277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000000"/>
                  </a:solidFill>
                </a:ln>
                <a:solidFill>
                  <a:srgbClr val="FFB1B9"/>
                </a:solidFill>
                <a:latin typeface="Arial Black"/>
                <a:cs typeface="Arial Black"/>
              </a:rPr>
              <a:t>ACIDIFICATION</a:t>
            </a:r>
            <a:endParaRPr lang="en-US" sz="2400" dirty="0">
              <a:ln>
                <a:solidFill>
                  <a:srgbClr val="000000"/>
                </a:solidFill>
              </a:ln>
              <a:solidFill>
                <a:srgbClr val="FFB1B9"/>
              </a:solidFill>
              <a:latin typeface="Arial Black"/>
              <a:cs typeface="Arial Black"/>
            </a:endParaRPr>
          </a:p>
        </p:txBody>
      </p:sp>
      <p:pic>
        <p:nvPicPr>
          <p:cNvPr id="44" name="Picture 43" descr="3419049308_3e07b7a331_o.jpg"/>
          <p:cNvPicPr>
            <a:picLocks noChangeAspect="1"/>
          </p:cNvPicPr>
          <p:nvPr/>
        </p:nvPicPr>
        <p:blipFill>
          <a:blip r:embed="rId6"/>
          <a:srcRect l="7143" r="12500"/>
          <a:stretch>
            <a:fillRect/>
          </a:stretch>
        </p:blipFill>
        <p:spPr>
          <a:xfrm>
            <a:off x="4689765" y="5078895"/>
            <a:ext cx="1431210" cy="1421579"/>
          </a:xfrm>
          <a:prstGeom prst="roundRect">
            <a:avLst>
              <a:gd name="adj" fmla="val 451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174" y="4543182"/>
            <a:ext cx="2613334" cy="1960001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l="3322" t="12850" r="5077" b="13357"/>
          <a:stretch/>
        </p:blipFill>
        <p:spPr>
          <a:xfrm>
            <a:off x="4752702" y="1485350"/>
            <a:ext cx="2096104" cy="1688593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9"/>
          <a:srcRect l="22711" r="22711"/>
          <a:stretch>
            <a:fillRect/>
          </a:stretch>
        </p:blipFill>
        <p:spPr bwMode="auto">
          <a:xfrm>
            <a:off x="5979800" y="2572769"/>
            <a:ext cx="1738011" cy="1701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0">
            <a:lum contrast="10000"/>
          </a:blip>
          <a:srcRect l="21687" r="10843" b="10345"/>
          <a:stretch>
            <a:fillRect/>
          </a:stretch>
        </p:blipFill>
        <p:spPr bwMode="auto">
          <a:xfrm>
            <a:off x="7511074" y="1610107"/>
            <a:ext cx="1500465" cy="121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tx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1">
            <a:lum contrast="40000"/>
          </a:blip>
          <a:srcRect l="7229" t="18113" r="13253" b="24528"/>
          <a:stretch>
            <a:fillRect/>
          </a:stretch>
        </p:blipFill>
        <p:spPr bwMode="auto">
          <a:xfrm>
            <a:off x="7511074" y="2935033"/>
            <a:ext cx="1500465" cy="10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01456" y="3661226"/>
            <a:ext cx="1419519" cy="1299136"/>
          </a:xfrm>
          <a:prstGeom prst="roundRect">
            <a:avLst>
              <a:gd name="adj" fmla="val 4879"/>
            </a:avLst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862" y="151103"/>
            <a:ext cx="746369" cy="7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7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472728" y="329947"/>
            <a:ext cx="8212665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BBE0E3"/>
                </a:solidFill>
                <a:effectLst>
                  <a:glow rad="1143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 charset="-128"/>
                <a:cs typeface="Arial Black"/>
              </a:rPr>
              <a:t>Combined Effects of Ocean Acidification and its Co-stressors On Marine Organisms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8622" y="5074250"/>
            <a:ext cx="4596139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glow rad="1143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 charset="-128"/>
                <a:cs typeface="Arial Black"/>
              </a:rPr>
              <a:t>Bottom bars to repeat information or count slide numbers</a:t>
            </a:r>
            <a:endParaRPr lang="en-US" sz="2000" dirty="0">
              <a:solidFill>
                <a:schemeClr val="bg1"/>
              </a:solidFill>
              <a:effectLst>
                <a:glow rad="114300">
                  <a:srgbClr val="000000">
                    <a:alpha val="75000"/>
                  </a:srgbClr>
                </a:glow>
              </a:effectLst>
              <a:latin typeface="Arial Black"/>
              <a:ea typeface="ＭＳ Ｐゴシック" charset="-128"/>
              <a:cs typeface="Arial Black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81860" y="6013980"/>
            <a:ext cx="1628253" cy="683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46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5838" y="506616"/>
            <a:ext cx="497702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Side bars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4982" y="2833343"/>
            <a:ext cx="497702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Pretty, but too much </a:t>
            </a:r>
            <a:r>
              <a:rPr lang="en-US" sz="4000" dirty="0">
                <a:solidFill>
                  <a:prstClr val="black"/>
                </a:solidFill>
                <a:latin typeface="Arial Black"/>
                <a:cs typeface="Arial Black"/>
              </a:rPr>
              <a:t>lost ‘</a:t>
            </a:r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real estate’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1823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4611" y="1375061"/>
            <a:ext cx="497702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Side bars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4760" y="2963600"/>
            <a:ext cx="610595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Better, but you still want to ‘use’ the blocked space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4983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16236" y="148330"/>
            <a:ext cx="755841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Animations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667" y="3742759"/>
            <a:ext cx="3993372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~90% of the </a:t>
            </a:r>
            <a:r>
              <a:rPr lang="en-US" sz="3200" dirty="0" err="1" smtClean="0">
                <a:solidFill>
                  <a:prstClr val="black"/>
                </a:solidFill>
                <a:latin typeface="Arial Black"/>
                <a:cs typeface="Arial Black"/>
              </a:rPr>
              <a:t>ppt</a:t>
            </a:r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 options are </a:t>
            </a:r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inappropriate</a:t>
            </a:r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 for a science talk</a:t>
            </a:r>
            <a:endParaRPr lang="en-US" sz="32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64387" y="3517201"/>
            <a:ext cx="5026547" cy="3198024"/>
            <a:chOff x="0" y="3870984"/>
            <a:chExt cx="5295900" cy="3321885"/>
          </a:xfrm>
        </p:grpSpPr>
        <p:pic>
          <p:nvPicPr>
            <p:cNvPr id="7" name="Picture 6" descr="Screen Shot 2016-04-11 at 5.03.0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00" y="3870984"/>
              <a:ext cx="4699000" cy="685800"/>
            </a:xfrm>
            <a:prstGeom prst="rect">
              <a:avLst/>
            </a:prstGeom>
          </p:spPr>
        </p:pic>
        <p:pic>
          <p:nvPicPr>
            <p:cNvPr id="9" name="Picture 8" descr="Screen Shot 2016-04-11 at 5.03.1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0" y="4531246"/>
              <a:ext cx="4673600" cy="685800"/>
            </a:xfrm>
            <a:prstGeom prst="rect">
              <a:avLst/>
            </a:prstGeom>
          </p:spPr>
        </p:pic>
        <p:pic>
          <p:nvPicPr>
            <p:cNvPr id="10" name="Picture 9" descr="Screen Shot 2016-04-11 at 5.03.36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0" y="5173569"/>
              <a:ext cx="4737100" cy="660400"/>
            </a:xfrm>
            <a:prstGeom prst="rect">
              <a:avLst/>
            </a:prstGeom>
          </p:spPr>
        </p:pic>
        <p:pic>
          <p:nvPicPr>
            <p:cNvPr id="11" name="Picture 10" descr="Screen Shot 2016-04-11 at 5.03.45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00" y="6494369"/>
              <a:ext cx="3937000" cy="698500"/>
            </a:xfrm>
            <a:prstGeom prst="rect">
              <a:avLst/>
            </a:prstGeom>
          </p:spPr>
        </p:pic>
        <p:pic>
          <p:nvPicPr>
            <p:cNvPr id="12" name="Picture 11" descr="Screen Shot 2016-04-11 at 5.02.58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33969"/>
              <a:ext cx="5295900" cy="6604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514351" y="1738706"/>
            <a:ext cx="3541291" cy="1326347"/>
            <a:chOff x="5514351" y="1738706"/>
            <a:chExt cx="3541291" cy="1326347"/>
          </a:xfrm>
        </p:grpSpPr>
        <p:pic>
          <p:nvPicPr>
            <p:cNvPr id="14" name="Picture 13" descr="Screen Shot 2016-04-11 at 5.05.48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351" y="1738706"/>
              <a:ext cx="3403600" cy="647700"/>
            </a:xfrm>
            <a:prstGeom prst="rect">
              <a:avLst/>
            </a:prstGeom>
          </p:spPr>
        </p:pic>
        <p:pic>
          <p:nvPicPr>
            <p:cNvPr id="15" name="Picture 14" descr="Screen Shot 2016-04-11 at 5.06.07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351" y="2474838"/>
              <a:ext cx="3541291" cy="59021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85811" y="984789"/>
            <a:ext cx="5000925" cy="2543284"/>
            <a:chOff x="185811" y="583117"/>
            <a:chExt cx="5000925" cy="2543284"/>
          </a:xfrm>
        </p:grpSpPr>
        <p:grpSp>
          <p:nvGrpSpPr>
            <p:cNvPr id="5" name="Group 4"/>
            <p:cNvGrpSpPr/>
            <p:nvPr/>
          </p:nvGrpSpPr>
          <p:grpSpPr>
            <a:xfrm>
              <a:off x="185812" y="1195405"/>
              <a:ext cx="5000924" cy="1930996"/>
              <a:chOff x="334306" y="3211374"/>
              <a:chExt cx="5410200" cy="2070100"/>
            </a:xfrm>
          </p:grpSpPr>
          <p:pic>
            <p:nvPicPr>
              <p:cNvPr id="2" name="Picture 1" descr="Screen Shot 2016-04-11 at 4.57.18 P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306" y="3211374"/>
                <a:ext cx="5359400" cy="698500"/>
              </a:xfrm>
              <a:prstGeom prst="rect">
                <a:avLst/>
              </a:prstGeom>
            </p:spPr>
          </p:pic>
          <p:pic>
            <p:nvPicPr>
              <p:cNvPr id="3" name="Picture 2" descr="Screen Shot 2016-04-11 at 4.57.30 P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306" y="3909874"/>
                <a:ext cx="5410200" cy="673100"/>
              </a:xfrm>
              <a:prstGeom prst="rect">
                <a:avLst/>
              </a:prstGeom>
            </p:spPr>
          </p:pic>
          <p:pic>
            <p:nvPicPr>
              <p:cNvPr id="4" name="Picture 3" descr="Screen Shot 2016-04-11 at 4.57.45 P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306" y="4582974"/>
                <a:ext cx="5359400" cy="698500"/>
              </a:xfrm>
              <a:prstGeom prst="rect">
                <a:avLst/>
              </a:prstGeom>
            </p:spPr>
          </p:pic>
        </p:grpSp>
        <p:pic>
          <p:nvPicPr>
            <p:cNvPr id="16" name="Picture 15" descr="Screen Shot 2016-04-11 at 5.08.22 PM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11" y="583117"/>
              <a:ext cx="4953967" cy="61228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12491" y="1041571"/>
            <a:ext cx="7771380" cy="4986850"/>
            <a:chOff x="412491" y="1041571"/>
            <a:chExt cx="7771380" cy="4986850"/>
          </a:xfrm>
        </p:grpSpPr>
        <p:sp>
          <p:nvSpPr>
            <p:cNvPr id="17" name="Rounded Rectangle 16"/>
            <p:cNvSpPr>
              <a:spLocks noChangeAspect="1"/>
            </p:cNvSpPr>
            <p:nvPr/>
          </p:nvSpPr>
          <p:spPr>
            <a:xfrm>
              <a:off x="412491" y="1041571"/>
              <a:ext cx="547884" cy="541871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>
            <a:xfrm>
              <a:off x="3907152" y="1705721"/>
              <a:ext cx="547884" cy="541871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>
              <a:spLocks noChangeAspect="1"/>
            </p:cNvSpPr>
            <p:nvPr/>
          </p:nvSpPr>
          <p:spPr>
            <a:xfrm>
              <a:off x="2649056" y="1705721"/>
              <a:ext cx="547884" cy="541871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>
              <a:spLocks noChangeAspect="1"/>
            </p:cNvSpPr>
            <p:nvPr/>
          </p:nvSpPr>
          <p:spPr>
            <a:xfrm>
              <a:off x="4455036" y="4252374"/>
              <a:ext cx="547884" cy="541871"/>
            </a:xfrm>
            <a:prstGeom prst="roundRect">
              <a:avLst/>
            </a:prstGeom>
            <a:noFill/>
            <a:ln w="3810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>
              <a:spLocks noChangeAspect="1"/>
            </p:cNvSpPr>
            <p:nvPr/>
          </p:nvSpPr>
          <p:spPr>
            <a:xfrm>
              <a:off x="7635987" y="3610973"/>
              <a:ext cx="547884" cy="541871"/>
            </a:xfrm>
            <a:prstGeom prst="roundRect">
              <a:avLst/>
            </a:prstGeom>
            <a:noFill/>
            <a:ln w="3810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>
              <a:spLocks noChangeAspect="1"/>
            </p:cNvSpPr>
            <p:nvPr/>
          </p:nvSpPr>
          <p:spPr>
            <a:xfrm>
              <a:off x="5421562" y="5486550"/>
              <a:ext cx="547884" cy="541871"/>
            </a:xfrm>
            <a:prstGeom prst="roundRect">
              <a:avLst/>
            </a:prstGeom>
            <a:noFill/>
            <a:ln w="3810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Left Shark - Imgur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96" y="117303"/>
            <a:ext cx="2599538" cy="14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9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5162" y="691356"/>
            <a:ext cx="677226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dirty="0" smtClean="0">
                <a:solidFill>
                  <a:prstClr val="black"/>
                </a:solidFill>
                <a:latin typeface="Arial Black"/>
                <a:cs typeface="Arial Black"/>
              </a:rPr>
              <a:t>Text animations are also a no-no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5162" y="1668778"/>
            <a:ext cx="677226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dirty="0" smtClean="0">
                <a:solidFill>
                  <a:prstClr val="black"/>
                </a:solidFill>
                <a:latin typeface="Arial Black"/>
                <a:cs typeface="Arial Black"/>
              </a:rPr>
              <a:t>Text animations are also a no-no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5162" y="2678340"/>
            <a:ext cx="677226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dirty="0" smtClean="0">
                <a:solidFill>
                  <a:prstClr val="black"/>
                </a:solidFill>
                <a:latin typeface="Arial Black"/>
                <a:cs typeface="Arial Black"/>
              </a:rPr>
              <a:t>Text animations are also a no-no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866" y="3785622"/>
            <a:ext cx="760937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defTabSz="9144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Bullet points should just appear, …</a:t>
            </a:r>
            <a:endParaRPr lang="en-US" sz="28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866" y="4471704"/>
            <a:ext cx="73709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defTabSz="9144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so you can make each point and …</a:t>
            </a:r>
            <a:endParaRPr lang="en-US" sz="28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866" y="5221145"/>
            <a:ext cx="77734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defTabSz="9144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rial Black"/>
                <a:cs typeface="Arial Black"/>
              </a:rPr>
              <a:t>have the attention of the audience</a:t>
            </a:r>
            <a:endParaRPr lang="en-US" sz="28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78195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7" grpId="1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8" name="Group 12"/>
          <p:cNvGrpSpPr>
            <a:grpSpLocks/>
          </p:cNvGrpSpPr>
          <p:nvPr/>
        </p:nvGrpSpPr>
        <p:grpSpPr bwMode="auto">
          <a:xfrm>
            <a:off x="4572000" y="742950"/>
            <a:ext cx="4318000" cy="6022975"/>
            <a:chOff x="2976" y="468"/>
            <a:chExt cx="2720" cy="3794"/>
          </a:xfrm>
        </p:grpSpPr>
        <p:graphicFrame>
          <p:nvGraphicFramePr>
            <p:cNvPr id="14341" name="Object 5"/>
            <p:cNvGraphicFramePr>
              <a:graphicFrameLocks noChangeAspect="1"/>
            </p:cNvGraphicFramePr>
            <p:nvPr/>
          </p:nvGraphicFramePr>
          <p:xfrm>
            <a:off x="2976" y="468"/>
            <a:ext cx="2699" cy="3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7" name="SPW 10.0 Graph" r:id="rId4" imgW="4284720" imgH="5354640" progId="SigmaPlotGraphicObject.9">
                    <p:embed/>
                  </p:oleObj>
                </mc:Choice>
                <mc:Fallback>
                  <p:oleObj name="SPW 10.0 Graph" r:id="rId4" imgW="4284720" imgH="5354640" progId="SigmaPlotGraphicObject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468"/>
                          <a:ext cx="2699" cy="3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4416" y="3168"/>
              <a:ext cx="7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FF"/>
                  </a:solidFill>
                  <a:latin typeface="Futura Md BT" charset="0"/>
                  <a:ea typeface="ＭＳ Ｐゴシック" charset="0"/>
                </a:rPr>
                <a:t>Pre-settlers</a:t>
              </a:r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4788" y="822"/>
              <a:ext cx="5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FF0000"/>
                  </a:solidFill>
                  <a:latin typeface="Futura Md BT" charset="0"/>
                  <a:ea typeface="ＭＳ Ｐゴシック" charset="0"/>
                </a:rPr>
                <a:t>Settlers</a:t>
              </a:r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2976" y="3936"/>
              <a:ext cx="27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</a:rPr>
                <a:t>Pomacentrus amboinensis</a:t>
              </a:r>
              <a:r>
                <a:rPr lang="en-US" sz="1400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</a:rPr>
                <a:t>, Lizard Island 2005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</a:rPr>
                <a:t>(Gagliano unpubl data)</a:t>
              </a:r>
            </a:p>
          </p:txBody>
        </p:sp>
      </p:grpSp>
      <p:grpSp>
        <p:nvGrpSpPr>
          <p:cNvPr id="14349" name="Group 13"/>
          <p:cNvGrpSpPr>
            <a:grpSpLocks/>
          </p:cNvGrpSpPr>
          <p:nvPr/>
        </p:nvGrpSpPr>
        <p:grpSpPr bwMode="auto">
          <a:xfrm>
            <a:off x="304800" y="760413"/>
            <a:ext cx="4114800" cy="6005512"/>
            <a:chOff x="192" y="479"/>
            <a:chExt cx="2592" cy="3783"/>
          </a:xfrm>
        </p:grpSpPr>
        <p:graphicFrame>
          <p:nvGraphicFramePr>
            <p:cNvPr id="14340" name="Object 4"/>
            <p:cNvGraphicFramePr>
              <a:graphicFrameLocks noChangeAspect="1"/>
            </p:cNvGraphicFramePr>
            <p:nvPr/>
          </p:nvGraphicFramePr>
          <p:xfrm>
            <a:off x="239" y="479"/>
            <a:ext cx="2545" cy="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8" name="SPW 10.0 Graph" r:id="rId6" imgW="4040640" imgH="5339160" progId="SigmaPlotGraphicObject.9">
                    <p:embed/>
                  </p:oleObj>
                </mc:Choice>
                <mc:Fallback>
                  <p:oleObj name="SPW 10.0 Graph" r:id="rId6" imgW="4040640" imgH="5339160" progId="SigmaPlotGraphicObject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" y="479"/>
                          <a:ext cx="2545" cy="3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1344" y="3120"/>
              <a:ext cx="7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FF"/>
                  </a:solidFill>
                  <a:latin typeface="Futura Md BT" charset="0"/>
                  <a:ea typeface="ＭＳ Ｐゴシック" charset="0"/>
                </a:rPr>
                <a:t>Pre-settlers</a:t>
              </a: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2038" y="828"/>
              <a:ext cx="5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FF0000"/>
                  </a:solidFill>
                  <a:latin typeface="Futura Md BT" charset="0"/>
                  <a:ea typeface="ＭＳ Ｐゴシック" charset="0"/>
                </a:rPr>
                <a:t>Settlers</a:t>
              </a:r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192" y="3936"/>
              <a:ext cx="236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</a:rPr>
                <a:t>Chrysiptera rollandi</a:t>
              </a:r>
              <a:r>
                <a:rPr lang="en-US" sz="1400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</a:rPr>
                <a:t>, Lizard Island 2007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</a:rPr>
                <a:t>(Baumann unpubl data)</a:t>
              </a:r>
            </a:p>
          </p:txBody>
        </p:sp>
      </p:grp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1762125" y="152400"/>
            <a:ext cx="5464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Futura Md BT" charset="0"/>
                <a:ea typeface="ＭＳ Ｐゴシック" charset="0"/>
              </a:rPr>
              <a:t>The pattern holds for other Pomacentrids</a:t>
            </a: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304800" y="609600"/>
            <a:ext cx="8610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4352" name="Group 16"/>
          <p:cNvGrpSpPr>
            <a:grpSpLocks/>
          </p:cNvGrpSpPr>
          <p:nvPr/>
        </p:nvGrpSpPr>
        <p:grpSpPr bwMode="auto">
          <a:xfrm>
            <a:off x="8953500" y="619125"/>
            <a:ext cx="190500" cy="6238875"/>
            <a:chOff x="5640" y="390"/>
            <a:chExt cx="120" cy="3930"/>
          </a:xfrm>
        </p:grpSpPr>
        <p:grpSp>
          <p:nvGrpSpPr>
            <p:cNvPr id="14353" name="Group 17"/>
            <p:cNvGrpSpPr>
              <a:grpSpLocks/>
            </p:cNvGrpSpPr>
            <p:nvPr/>
          </p:nvGrpSpPr>
          <p:grpSpPr bwMode="auto">
            <a:xfrm>
              <a:off x="5645" y="390"/>
              <a:ext cx="115" cy="1248"/>
              <a:chOff x="5645" y="384"/>
              <a:chExt cx="115" cy="1248"/>
            </a:xfrm>
          </p:grpSpPr>
          <p:sp>
            <p:nvSpPr>
              <p:cNvPr id="14354" name="AutoShape 18"/>
              <p:cNvSpPr>
                <a:spLocks noChangeArrowheads="1"/>
              </p:cNvSpPr>
              <p:nvPr/>
            </p:nvSpPr>
            <p:spPr bwMode="auto">
              <a:xfrm rot="5400000">
                <a:off x="5079" y="950"/>
                <a:ext cx="1248" cy="115"/>
              </a:xfrm>
              <a:custGeom>
                <a:avLst/>
                <a:gdLst>
                  <a:gd name="G0" fmla="+- 1225 0 0"/>
                  <a:gd name="G1" fmla="+- 21600 0 1225"/>
                  <a:gd name="G2" fmla="*/ 1225 1 2"/>
                  <a:gd name="G3" fmla="+- 21600 0 G2"/>
                  <a:gd name="G4" fmla="+/ 1225 21600 2"/>
                  <a:gd name="G5" fmla="+/ G1 0 2"/>
                  <a:gd name="G6" fmla="*/ 21600 21600 1225"/>
                  <a:gd name="G7" fmla="*/ G6 1 2"/>
                  <a:gd name="G8" fmla="+- 21600 0 G7"/>
                  <a:gd name="G9" fmla="*/ 21600 1 2"/>
                  <a:gd name="G10" fmla="+- 1225 0 G9"/>
                  <a:gd name="G11" fmla="?: G10 G8 0"/>
                  <a:gd name="G12" fmla="?: G10 G7 21600"/>
                  <a:gd name="T0" fmla="*/ 20987 w 21600"/>
                  <a:gd name="T1" fmla="*/ 10800 h 21600"/>
                  <a:gd name="T2" fmla="*/ 10800 w 21600"/>
                  <a:gd name="T3" fmla="*/ 21600 h 21600"/>
                  <a:gd name="T4" fmla="*/ 613 w 21600"/>
                  <a:gd name="T5" fmla="*/ 10800 h 21600"/>
                  <a:gd name="T6" fmla="*/ 10800 w 21600"/>
                  <a:gd name="T7" fmla="*/ 0 h 21600"/>
                  <a:gd name="T8" fmla="*/ 2413 w 21600"/>
                  <a:gd name="T9" fmla="*/ 2413 h 21600"/>
                  <a:gd name="T10" fmla="*/ 19187 w 21600"/>
                  <a:gd name="T11" fmla="*/ 191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225" y="21600"/>
                    </a:lnTo>
                    <a:lnTo>
                      <a:pt x="2037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1F2F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55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181" y="940"/>
                <a:ext cx="1025" cy="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smtClean="0">
                    <a:solidFill>
                      <a:srgbClr val="808080"/>
                    </a:solidFill>
                    <a:latin typeface="Futura Md BT" charset="0"/>
                    <a:ea typeface="ＭＳ Ｐゴシック" charset="0"/>
                  </a:rPr>
                  <a:t>Depth-dependent growth</a:t>
                </a:r>
              </a:p>
            </p:txBody>
          </p:sp>
        </p:grpSp>
        <p:grpSp>
          <p:nvGrpSpPr>
            <p:cNvPr id="14356" name="Group 20"/>
            <p:cNvGrpSpPr>
              <a:grpSpLocks/>
            </p:cNvGrpSpPr>
            <p:nvPr/>
          </p:nvGrpSpPr>
          <p:grpSpPr bwMode="auto">
            <a:xfrm>
              <a:off x="5640" y="1542"/>
              <a:ext cx="120" cy="1530"/>
              <a:chOff x="5640" y="1536"/>
              <a:chExt cx="120" cy="1530"/>
            </a:xfrm>
          </p:grpSpPr>
          <p:sp>
            <p:nvSpPr>
              <p:cNvPr id="14357" name="AutoShape 21"/>
              <p:cNvSpPr>
                <a:spLocks noChangeArrowheads="1"/>
              </p:cNvSpPr>
              <p:nvPr/>
            </p:nvSpPr>
            <p:spPr bwMode="auto">
              <a:xfrm rot="5400000">
                <a:off x="4938" y="2243"/>
                <a:ext cx="1530" cy="115"/>
              </a:xfrm>
              <a:custGeom>
                <a:avLst/>
                <a:gdLst>
                  <a:gd name="G0" fmla="+- 1225 0 0"/>
                  <a:gd name="G1" fmla="+- 21600 0 1225"/>
                  <a:gd name="G2" fmla="*/ 1225 1 2"/>
                  <a:gd name="G3" fmla="+- 21600 0 G2"/>
                  <a:gd name="G4" fmla="+/ 1225 21600 2"/>
                  <a:gd name="G5" fmla="+/ G1 0 2"/>
                  <a:gd name="G6" fmla="*/ 21600 21600 1225"/>
                  <a:gd name="G7" fmla="*/ G6 1 2"/>
                  <a:gd name="G8" fmla="+- 21600 0 G7"/>
                  <a:gd name="G9" fmla="*/ 21600 1 2"/>
                  <a:gd name="G10" fmla="+- 1225 0 G9"/>
                  <a:gd name="G11" fmla="?: G10 G8 0"/>
                  <a:gd name="G12" fmla="?: G10 G7 21600"/>
                  <a:gd name="T0" fmla="*/ 20987 w 21600"/>
                  <a:gd name="T1" fmla="*/ 10800 h 21600"/>
                  <a:gd name="T2" fmla="*/ 10800 w 21600"/>
                  <a:gd name="T3" fmla="*/ 21600 h 21600"/>
                  <a:gd name="T4" fmla="*/ 613 w 21600"/>
                  <a:gd name="T5" fmla="*/ 10800 h 21600"/>
                  <a:gd name="T6" fmla="*/ 10800 w 21600"/>
                  <a:gd name="T7" fmla="*/ 0 h 21600"/>
                  <a:gd name="T8" fmla="*/ 2413 w 21600"/>
                  <a:gd name="T9" fmla="*/ 2413 h 21600"/>
                  <a:gd name="T10" fmla="*/ 19187 w 21600"/>
                  <a:gd name="T11" fmla="*/ 191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225" y="21600"/>
                    </a:lnTo>
                    <a:lnTo>
                      <a:pt x="2037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1F2F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58" name="Text Box 22"/>
              <p:cNvSpPr txBox="1">
                <a:spLocks noChangeArrowheads="1"/>
              </p:cNvSpPr>
              <p:nvPr/>
            </p:nvSpPr>
            <p:spPr bwMode="auto">
              <a:xfrm rot="16200000">
                <a:off x="5035" y="2276"/>
                <a:ext cx="1305" cy="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smtClean="0">
                    <a:solidFill>
                      <a:srgbClr val="808080"/>
                    </a:solidFill>
                    <a:latin typeface="Futura Md BT" charset="0"/>
                    <a:ea typeface="ＭＳ Ｐゴシック" charset="0"/>
                  </a:rPr>
                  <a:t>Temperature-dependent growth</a:t>
                </a:r>
              </a:p>
            </p:txBody>
          </p:sp>
        </p:grpSp>
        <p:grpSp>
          <p:nvGrpSpPr>
            <p:cNvPr id="14359" name="Group 23"/>
            <p:cNvGrpSpPr>
              <a:grpSpLocks/>
            </p:cNvGrpSpPr>
            <p:nvPr/>
          </p:nvGrpSpPr>
          <p:grpSpPr bwMode="auto">
            <a:xfrm>
              <a:off x="5644" y="2976"/>
              <a:ext cx="116" cy="1344"/>
              <a:chOff x="5644" y="2970"/>
              <a:chExt cx="116" cy="1344"/>
            </a:xfrm>
          </p:grpSpPr>
          <p:sp>
            <p:nvSpPr>
              <p:cNvPr id="14360" name="AutoShape 24"/>
              <p:cNvSpPr>
                <a:spLocks noChangeArrowheads="1"/>
              </p:cNvSpPr>
              <p:nvPr/>
            </p:nvSpPr>
            <p:spPr bwMode="auto">
              <a:xfrm rot="5400000">
                <a:off x="5030" y="3584"/>
                <a:ext cx="1344" cy="116"/>
              </a:xfrm>
              <a:custGeom>
                <a:avLst/>
                <a:gdLst>
                  <a:gd name="G0" fmla="+- 1225 0 0"/>
                  <a:gd name="G1" fmla="+- 21600 0 1225"/>
                  <a:gd name="G2" fmla="*/ 1225 1 2"/>
                  <a:gd name="G3" fmla="+- 21600 0 G2"/>
                  <a:gd name="G4" fmla="+/ 1225 21600 2"/>
                  <a:gd name="G5" fmla="+/ G1 0 2"/>
                  <a:gd name="G6" fmla="*/ 21600 21600 1225"/>
                  <a:gd name="G7" fmla="*/ G6 1 2"/>
                  <a:gd name="G8" fmla="+- 21600 0 G7"/>
                  <a:gd name="G9" fmla="*/ 21600 1 2"/>
                  <a:gd name="G10" fmla="+- 1225 0 G9"/>
                  <a:gd name="G11" fmla="?: G10 G8 0"/>
                  <a:gd name="G12" fmla="?: G10 G7 21600"/>
                  <a:gd name="T0" fmla="*/ 20987 w 21600"/>
                  <a:gd name="T1" fmla="*/ 10800 h 21600"/>
                  <a:gd name="T2" fmla="*/ 10800 w 21600"/>
                  <a:gd name="T3" fmla="*/ 21600 h 21600"/>
                  <a:gd name="T4" fmla="*/ 613 w 21600"/>
                  <a:gd name="T5" fmla="*/ 10800 h 21600"/>
                  <a:gd name="T6" fmla="*/ 10800 w 21600"/>
                  <a:gd name="T7" fmla="*/ 0 h 21600"/>
                  <a:gd name="T8" fmla="*/ 2413 w 21600"/>
                  <a:gd name="T9" fmla="*/ 2413 h 21600"/>
                  <a:gd name="T10" fmla="*/ 19187 w 21600"/>
                  <a:gd name="T11" fmla="*/ 191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225" y="21600"/>
                    </a:lnTo>
                    <a:lnTo>
                      <a:pt x="2037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61" name="Text Box 25"/>
              <p:cNvSpPr txBox="1">
                <a:spLocks noChangeArrowheads="1"/>
              </p:cNvSpPr>
              <p:nvPr/>
            </p:nvSpPr>
            <p:spPr bwMode="auto">
              <a:xfrm rot="16200000">
                <a:off x="5119" y="3595"/>
                <a:ext cx="1149" cy="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smtClean="0">
                    <a:solidFill>
                      <a:srgbClr val="000000"/>
                    </a:solidFill>
                    <a:latin typeface="Futura Md BT" charset="0"/>
                    <a:ea typeface="ＭＳ Ｐゴシック" charset="0"/>
                  </a:rPr>
                  <a:t>Otolith-fish size relationship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31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632" name="Group 80"/>
          <p:cNvGrpSpPr>
            <a:grpSpLocks/>
          </p:cNvGrpSpPr>
          <p:nvPr/>
        </p:nvGrpSpPr>
        <p:grpSpPr bwMode="auto">
          <a:xfrm>
            <a:off x="6781800" y="4724400"/>
            <a:ext cx="2225675" cy="998538"/>
            <a:chOff x="4272" y="2976"/>
            <a:chExt cx="1402" cy="629"/>
          </a:xfrm>
        </p:grpSpPr>
        <p:sp>
          <p:nvSpPr>
            <p:cNvPr id="151617" name="Rectangle 65"/>
            <p:cNvSpPr>
              <a:spLocks noChangeArrowheads="1"/>
            </p:cNvSpPr>
            <p:nvPr/>
          </p:nvSpPr>
          <p:spPr bwMode="auto">
            <a:xfrm>
              <a:off x="4282" y="2981"/>
              <a:ext cx="1392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74D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Growth declined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further in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starving group</a:t>
              </a:r>
            </a:p>
          </p:txBody>
        </p:sp>
        <p:sp>
          <p:nvSpPr>
            <p:cNvPr id="151593" name="Rectangle 41"/>
            <p:cNvSpPr>
              <a:spLocks noChangeArrowheads="1"/>
            </p:cNvSpPr>
            <p:nvPr/>
          </p:nvSpPr>
          <p:spPr bwMode="auto">
            <a:xfrm>
              <a:off x="4272" y="2976"/>
              <a:ext cx="1392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74D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Growth declined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further in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starving group</a:t>
              </a:r>
            </a:p>
          </p:txBody>
        </p:sp>
      </p:grpSp>
      <p:grpSp>
        <p:nvGrpSpPr>
          <p:cNvPr id="151631" name="Group 79"/>
          <p:cNvGrpSpPr>
            <a:grpSpLocks/>
          </p:cNvGrpSpPr>
          <p:nvPr/>
        </p:nvGrpSpPr>
        <p:grpSpPr bwMode="auto">
          <a:xfrm>
            <a:off x="6781800" y="2971800"/>
            <a:ext cx="2073275" cy="1379538"/>
            <a:chOff x="4272" y="1872"/>
            <a:chExt cx="1306" cy="869"/>
          </a:xfrm>
        </p:grpSpPr>
        <p:sp>
          <p:nvSpPr>
            <p:cNvPr id="151618" name="Rectangle 66"/>
            <p:cNvSpPr>
              <a:spLocks noChangeArrowheads="1"/>
            </p:cNvSpPr>
            <p:nvPr/>
          </p:nvSpPr>
          <p:spPr bwMode="auto">
            <a:xfrm>
              <a:off x="4282" y="1877"/>
              <a:ext cx="1296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74D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i="1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Ad libitum</a:t>
              </a:r>
              <a:r>
                <a:rPr lang="de-DE" sz="2000" b="1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group showed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partial growth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compensation </a:t>
              </a:r>
            </a:p>
          </p:txBody>
        </p:sp>
        <p:sp>
          <p:nvSpPr>
            <p:cNvPr id="151613" name="Rectangle 61"/>
            <p:cNvSpPr>
              <a:spLocks noChangeArrowheads="1"/>
            </p:cNvSpPr>
            <p:nvPr/>
          </p:nvSpPr>
          <p:spPr bwMode="auto">
            <a:xfrm>
              <a:off x="4272" y="1872"/>
              <a:ext cx="1296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74D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i="1" dirty="0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Ad libitum</a:t>
              </a:r>
              <a:r>
                <a:rPr lang="de-DE" sz="2000" b="1" dirty="0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dirty="0" err="1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group</a:t>
              </a:r>
              <a:r>
                <a:rPr lang="de-DE" sz="2000" b="1" dirty="0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 </a:t>
              </a:r>
              <a:r>
                <a:rPr lang="de-DE" sz="2000" b="1" dirty="0" err="1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showed</a:t>
              </a:r>
              <a:r>
                <a:rPr lang="de-DE" sz="2000" b="1" dirty="0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dirty="0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partial </a:t>
              </a:r>
              <a:r>
                <a:rPr lang="de-DE" sz="2000" b="1" dirty="0" err="1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growth</a:t>
              </a:r>
              <a:r>
                <a:rPr lang="de-DE" sz="2000" b="1" dirty="0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 </a:t>
              </a:r>
            </a:p>
            <a:p>
              <a:pPr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dirty="0" err="1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compensation</a:t>
              </a:r>
              <a:r>
                <a:rPr lang="de-DE" sz="2000" b="1" dirty="0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 </a:t>
              </a:r>
            </a:p>
          </p:txBody>
        </p:sp>
      </p:grpSp>
      <p:graphicFrame>
        <p:nvGraphicFramePr>
          <p:cNvPr id="151603" name="Object 51"/>
          <p:cNvGraphicFramePr>
            <a:graphicFrameLocks noChangeAspect="1"/>
          </p:cNvGraphicFramePr>
          <p:nvPr/>
        </p:nvGraphicFramePr>
        <p:xfrm>
          <a:off x="4721225" y="695325"/>
          <a:ext cx="2293938" cy="601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" name="SPW 9.0 Graph" r:id="rId4" imgW="2293920" imgH="6010200" progId="SigmaPlotGraphicObject.8">
                  <p:embed/>
                </p:oleObj>
              </mc:Choice>
              <mc:Fallback>
                <p:oleObj name="SPW 9.0 Graph" r:id="rId4" imgW="2293920" imgH="6010200" progId="SigmaPlotGraphicObjec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695325"/>
                        <a:ext cx="2293938" cy="601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1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605" name="Object 53"/>
          <p:cNvGraphicFramePr>
            <a:graphicFrameLocks noChangeAspect="1"/>
          </p:cNvGraphicFramePr>
          <p:nvPr/>
        </p:nvGraphicFramePr>
        <p:xfrm>
          <a:off x="4724400" y="685800"/>
          <a:ext cx="2293938" cy="540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" name="SPW 9.0 Graph" r:id="rId6" imgW="2293920" imgH="5402160" progId="SigmaPlotGraphicObject.8">
                  <p:embed/>
                </p:oleObj>
              </mc:Choice>
              <mc:Fallback>
                <p:oleObj name="SPW 9.0 Graph" r:id="rId6" imgW="2293920" imgH="5402160" progId="SigmaPlotGraphicObjec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685800"/>
                        <a:ext cx="2293938" cy="540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1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1612" name="Group 60"/>
          <p:cNvGrpSpPr>
            <a:grpSpLocks/>
          </p:cNvGrpSpPr>
          <p:nvPr/>
        </p:nvGrpSpPr>
        <p:grpSpPr bwMode="auto">
          <a:xfrm>
            <a:off x="449263" y="152400"/>
            <a:ext cx="8250237" cy="533400"/>
            <a:chOff x="283" y="96"/>
            <a:chExt cx="5197" cy="336"/>
          </a:xfrm>
        </p:grpSpPr>
        <p:sp>
          <p:nvSpPr>
            <p:cNvPr id="151608" name="Line 56"/>
            <p:cNvSpPr>
              <a:spLocks noChangeShapeType="1"/>
            </p:cNvSpPr>
            <p:nvPr/>
          </p:nvSpPr>
          <p:spPr bwMode="auto">
            <a:xfrm>
              <a:off x="288" y="432"/>
              <a:ext cx="5184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smtClean="0">
                <a:solidFill>
                  <a:srgbClr val="FFFFFF"/>
                </a:solidFill>
                <a:latin typeface="Futura Md BT" charset="0"/>
                <a:ea typeface="ＭＳ Ｐゴシック" charset="0"/>
              </a:endParaRPr>
            </a:p>
          </p:txBody>
        </p:sp>
        <p:sp>
          <p:nvSpPr>
            <p:cNvPr id="151609" name="Text Box 57"/>
            <p:cNvSpPr txBox="1">
              <a:spLocks noChangeArrowheads="1"/>
            </p:cNvSpPr>
            <p:nvPr/>
          </p:nvSpPr>
          <p:spPr bwMode="auto">
            <a:xfrm>
              <a:off x="286" y="101"/>
              <a:ext cx="51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sz="2400" smtClean="0">
                  <a:solidFill>
                    <a:srgbClr val="FF0000"/>
                  </a:solidFill>
                  <a:latin typeface="Futura Md BT" charset="0"/>
                  <a:ea typeface="ＭＳ Ｐゴシック" charset="0"/>
                </a:rPr>
                <a:t>Juvenile growth in the laboratory</a:t>
              </a:r>
            </a:p>
          </p:txBody>
        </p:sp>
        <p:sp>
          <p:nvSpPr>
            <p:cNvPr id="151611" name="Text Box 59"/>
            <p:cNvSpPr txBox="1">
              <a:spLocks noChangeArrowheads="1"/>
            </p:cNvSpPr>
            <p:nvPr/>
          </p:nvSpPr>
          <p:spPr bwMode="auto">
            <a:xfrm>
              <a:off x="283" y="96"/>
              <a:ext cx="51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sz="2400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</a:rPr>
                <a:t>Juvenile growth in the laboratory</a:t>
              </a:r>
            </a:p>
          </p:txBody>
        </p:sp>
      </p:grpSp>
      <p:graphicFrame>
        <p:nvGraphicFramePr>
          <p:cNvPr id="151604" name="Object 52"/>
          <p:cNvGraphicFramePr>
            <a:graphicFrameLocks noChangeAspect="1"/>
          </p:cNvGraphicFramePr>
          <p:nvPr/>
        </p:nvGraphicFramePr>
        <p:xfrm>
          <a:off x="4724400" y="685800"/>
          <a:ext cx="2293938" cy="540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" name="SPW 9.0 Graph" r:id="rId8" imgW="2293920" imgH="5402160" progId="SigmaPlotGraphicObject.8">
                  <p:embed/>
                </p:oleObj>
              </mc:Choice>
              <mc:Fallback>
                <p:oleObj name="SPW 9.0 Graph" r:id="rId8" imgW="2293920" imgH="5402160" progId="SigmaPlotGraphicObjec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685800"/>
                        <a:ext cx="2293938" cy="540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1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1626" name="Group 74"/>
          <p:cNvGrpSpPr>
            <a:grpSpLocks/>
          </p:cNvGrpSpPr>
          <p:nvPr/>
        </p:nvGrpSpPr>
        <p:grpSpPr bwMode="auto">
          <a:xfrm>
            <a:off x="5257800" y="1295400"/>
            <a:ext cx="3673475" cy="1379538"/>
            <a:chOff x="3312" y="816"/>
            <a:chExt cx="2314" cy="869"/>
          </a:xfrm>
        </p:grpSpPr>
        <p:sp>
          <p:nvSpPr>
            <p:cNvPr id="151619" name="Rectangle 67"/>
            <p:cNvSpPr>
              <a:spLocks noChangeArrowheads="1"/>
            </p:cNvSpPr>
            <p:nvPr/>
          </p:nvSpPr>
          <p:spPr bwMode="auto">
            <a:xfrm>
              <a:off x="3322" y="821"/>
              <a:ext cx="2304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74D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Declining but still relatively </a:t>
              </a:r>
            </a:p>
            <a:p>
              <a:pPr algn="r"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     high growth in recruits </a:t>
              </a:r>
            </a:p>
          </p:txBody>
        </p:sp>
        <p:sp>
          <p:nvSpPr>
            <p:cNvPr id="151614" name="Rectangle 62"/>
            <p:cNvSpPr>
              <a:spLocks noChangeArrowheads="1"/>
            </p:cNvSpPr>
            <p:nvPr/>
          </p:nvSpPr>
          <p:spPr bwMode="auto">
            <a:xfrm>
              <a:off x="3312" y="816"/>
              <a:ext cx="2304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74D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dirty="0" err="1" smtClean="0">
                  <a:solidFill>
                    <a:srgbClr val="0000FF"/>
                  </a:solidFill>
                  <a:latin typeface="Arial Black"/>
                  <a:ea typeface="ＭＳ Ｐゴシック" charset="0"/>
                  <a:cs typeface="Arial Black"/>
                </a:rPr>
                <a:t>Declining</a:t>
              </a:r>
              <a:r>
                <a:rPr lang="de-DE" sz="2000" dirty="0" smtClean="0">
                  <a:solidFill>
                    <a:srgbClr val="0000FF"/>
                  </a:solidFill>
                  <a:latin typeface="Arial Black"/>
                  <a:ea typeface="ＭＳ Ｐゴシック" charset="0"/>
                  <a:cs typeface="Arial Black"/>
                </a:rPr>
                <a:t> but still </a:t>
              </a:r>
              <a:r>
                <a:rPr lang="de-DE" sz="2000" dirty="0" err="1" smtClean="0">
                  <a:solidFill>
                    <a:srgbClr val="0000FF"/>
                  </a:solidFill>
                  <a:latin typeface="Arial Black"/>
                  <a:ea typeface="ＭＳ Ｐゴシック" charset="0"/>
                  <a:cs typeface="Arial Black"/>
                </a:rPr>
                <a:t>relatively</a:t>
              </a:r>
              <a:r>
                <a:rPr lang="de-DE" sz="2000" dirty="0" smtClean="0">
                  <a:solidFill>
                    <a:srgbClr val="0000FF"/>
                  </a:solidFill>
                  <a:latin typeface="Arial Black"/>
                  <a:ea typeface="ＭＳ Ｐゴシック" charset="0"/>
                  <a:cs typeface="Arial Black"/>
                </a:rPr>
                <a:t> </a:t>
              </a:r>
            </a:p>
            <a:p>
              <a:pPr algn="r" defTabSz="9144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2000" dirty="0" smtClean="0">
                  <a:solidFill>
                    <a:srgbClr val="0000FF"/>
                  </a:solidFill>
                  <a:latin typeface="Arial Black"/>
                  <a:ea typeface="ＭＳ Ｐゴシック" charset="0"/>
                  <a:cs typeface="Arial Black"/>
                </a:rPr>
                <a:t>     high </a:t>
              </a:r>
              <a:r>
                <a:rPr lang="de-DE" sz="2000" dirty="0" err="1" smtClean="0">
                  <a:solidFill>
                    <a:srgbClr val="0000FF"/>
                  </a:solidFill>
                  <a:latin typeface="Arial Black"/>
                  <a:ea typeface="ＭＳ Ｐゴシック" charset="0"/>
                  <a:cs typeface="Arial Black"/>
                </a:rPr>
                <a:t>growth</a:t>
              </a:r>
              <a:r>
                <a:rPr lang="de-DE" sz="2000" dirty="0" smtClean="0">
                  <a:solidFill>
                    <a:srgbClr val="0000FF"/>
                  </a:solidFill>
                  <a:latin typeface="Arial Black"/>
                  <a:ea typeface="ＭＳ Ｐゴシック" charset="0"/>
                  <a:cs typeface="Arial Black"/>
                </a:rPr>
                <a:t> in </a:t>
              </a:r>
              <a:r>
                <a:rPr lang="de-DE" sz="2000" dirty="0" err="1" smtClean="0">
                  <a:solidFill>
                    <a:srgbClr val="0000FF"/>
                  </a:solidFill>
                  <a:latin typeface="Arial Black"/>
                  <a:ea typeface="ＭＳ Ｐゴシック" charset="0"/>
                  <a:cs typeface="Arial Black"/>
                </a:rPr>
                <a:t>recruits</a:t>
              </a:r>
              <a:r>
                <a:rPr lang="de-DE" sz="2000" dirty="0" smtClean="0">
                  <a:solidFill>
                    <a:srgbClr val="0000FF"/>
                  </a:solidFill>
                  <a:latin typeface="Arial Black"/>
                  <a:ea typeface="ＭＳ Ｐゴシック" charset="0"/>
                  <a:cs typeface="Arial Black"/>
                </a:rPr>
                <a:t> </a:t>
              </a:r>
            </a:p>
          </p:txBody>
        </p:sp>
      </p:grpSp>
      <p:graphicFrame>
        <p:nvGraphicFramePr>
          <p:cNvPr id="151601" name="Object 49"/>
          <p:cNvGraphicFramePr>
            <a:graphicFrameLocks noChangeAspect="1"/>
          </p:cNvGraphicFramePr>
          <p:nvPr/>
        </p:nvGraphicFramePr>
        <p:xfrm>
          <a:off x="152400" y="693738"/>
          <a:ext cx="5060950" cy="601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8" name="SPW 9.0 Graph" r:id="rId10" imgW="5060880" imgH="6010200" progId="SigmaPlotGraphicObject.8">
                  <p:embed/>
                </p:oleObj>
              </mc:Choice>
              <mc:Fallback>
                <p:oleObj name="SPW 9.0 Graph" r:id="rId10" imgW="5060880" imgH="6010200" progId="SigmaPlotGraphicObjec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93738"/>
                        <a:ext cx="5060950" cy="601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1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1615" name="Group 63"/>
          <p:cNvGrpSpPr>
            <a:grpSpLocks/>
          </p:cNvGrpSpPr>
          <p:nvPr/>
        </p:nvGrpSpPr>
        <p:grpSpPr bwMode="auto">
          <a:xfrm>
            <a:off x="3505200" y="3894138"/>
            <a:ext cx="1525588" cy="962025"/>
            <a:chOff x="2208" y="2496"/>
            <a:chExt cx="961" cy="606"/>
          </a:xfrm>
        </p:grpSpPr>
        <p:sp>
          <p:nvSpPr>
            <p:cNvPr id="151578" name="Text Box 26"/>
            <p:cNvSpPr txBox="1">
              <a:spLocks noChangeArrowheads="1"/>
            </p:cNvSpPr>
            <p:nvPr/>
          </p:nvSpPr>
          <p:spPr bwMode="auto">
            <a:xfrm>
              <a:off x="2208" y="2736"/>
              <a:ext cx="82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</a:rPr>
                <a:t>Field </a:t>
              </a:r>
              <a:r>
                <a:rPr lang="de-DE" sz="1600" b="1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  <a:sym typeface="Wingdings" charset="0"/>
                </a:rPr>
                <a:t>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  <a:sym typeface="Wingdings" charset="0"/>
                </a:rPr>
                <a:t>Laboratory</a:t>
              </a:r>
              <a:endParaRPr lang="de-DE" sz="1600" b="1" smtClean="0">
                <a:solidFill>
                  <a:srgbClr val="000000"/>
                </a:solidFill>
                <a:latin typeface="Futura Md BT" charset="0"/>
                <a:ea typeface="ＭＳ Ｐゴシック" charset="0"/>
              </a:endParaRPr>
            </a:p>
          </p:txBody>
        </p:sp>
        <p:sp>
          <p:nvSpPr>
            <p:cNvPr id="151579" name="Line 27"/>
            <p:cNvSpPr>
              <a:spLocks noChangeShapeType="1"/>
            </p:cNvSpPr>
            <p:nvPr/>
          </p:nvSpPr>
          <p:spPr bwMode="auto">
            <a:xfrm flipV="1">
              <a:off x="2784" y="2592"/>
              <a:ext cx="288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smtClean="0">
                <a:solidFill>
                  <a:srgbClr val="FFFFFF"/>
                </a:solidFill>
                <a:latin typeface="Futura Md BT" charset="0"/>
                <a:ea typeface="ＭＳ Ｐゴシック" charset="0"/>
              </a:endParaRPr>
            </a:p>
          </p:txBody>
        </p:sp>
        <p:sp>
          <p:nvSpPr>
            <p:cNvPr id="151583" name="Oval 31"/>
            <p:cNvSpPr>
              <a:spLocks noChangeArrowheads="1"/>
            </p:cNvSpPr>
            <p:nvPr/>
          </p:nvSpPr>
          <p:spPr bwMode="auto">
            <a:xfrm>
              <a:off x="3090" y="2496"/>
              <a:ext cx="79" cy="79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smtClean="0">
                <a:solidFill>
                  <a:srgbClr val="FFFFFF"/>
                </a:solidFill>
                <a:latin typeface="Futura Md BT" charset="0"/>
                <a:ea typeface="ＭＳ Ｐゴシック" charset="0"/>
              </a:endParaRPr>
            </a:p>
          </p:txBody>
        </p:sp>
      </p:grpSp>
      <p:grpSp>
        <p:nvGrpSpPr>
          <p:cNvPr id="151630" name="Group 78"/>
          <p:cNvGrpSpPr>
            <a:grpSpLocks/>
          </p:cNvGrpSpPr>
          <p:nvPr/>
        </p:nvGrpSpPr>
        <p:grpSpPr bwMode="auto">
          <a:xfrm>
            <a:off x="1219200" y="914400"/>
            <a:ext cx="5562600" cy="4579938"/>
            <a:chOff x="768" y="576"/>
            <a:chExt cx="3504" cy="2885"/>
          </a:xfrm>
        </p:grpSpPr>
        <p:sp>
          <p:nvSpPr>
            <p:cNvPr id="151621" name="Rectangle 69"/>
            <p:cNvSpPr>
              <a:spLocks noChangeArrowheads="1"/>
            </p:cNvSpPr>
            <p:nvPr/>
          </p:nvSpPr>
          <p:spPr bwMode="auto">
            <a:xfrm>
              <a:off x="768" y="576"/>
              <a:ext cx="2352" cy="144"/>
            </a:xfrm>
            <a:prstGeom prst="rect">
              <a:avLst/>
            </a:prstGeom>
            <a:solidFill>
              <a:srgbClr val="0066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smtClean="0">
                  <a:solidFill>
                    <a:srgbClr val="FFFFFF"/>
                  </a:solidFill>
                  <a:latin typeface="Futura Md BT" charset="0"/>
                  <a:ea typeface="ＭＳ Ｐゴシック" charset="0"/>
                </a:rPr>
                <a:t>Field</a:t>
              </a:r>
              <a:endParaRPr lang="en-GB" sz="1600" b="1" smtClean="0">
                <a:solidFill>
                  <a:srgbClr val="FFFFFF"/>
                </a:solidFill>
                <a:latin typeface="Futura Md BT" charset="0"/>
                <a:ea typeface="ＭＳ Ｐゴシック" charset="0"/>
              </a:endParaRPr>
            </a:p>
          </p:txBody>
        </p:sp>
        <p:sp>
          <p:nvSpPr>
            <p:cNvPr id="151623" name="Rectangle 71"/>
            <p:cNvSpPr>
              <a:spLocks noChangeArrowheads="1"/>
            </p:cNvSpPr>
            <p:nvPr/>
          </p:nvSpPr>
          <p:spPr bwMode="auto">
            <a:xfrm>
              <a:off x="3120" y="576"/>
              <a:ext cx="1152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smtClean="0">
                  <a:solidFill>
                    <a:srgbClr val="000000"/>
                  </a:solidFill>
                  <a:latin typeface="Futura Md BT" charset="0"/>
                  <a:ea typeface="ＭＳ Ｐゴシック" charset="0"/>
                </a:rPr>
                <a:t>Laboratory</a:t>
              </a:r>
              <a:endParaRPr lang="en-GB" sz="1600" b="1" smtClean="0">
                <a:solidFill>
                  <a:srgbClr val="000000"/>
                </a:solidFill>
                <a:latin typeface="Futura Md BT" charset="0"/>
                <a:ea typeface="ＭＳ Ｐゴシック" charset="0"/>
              </a:endParaRPr>
            </a:p>
          </p:txBody>
        </p:sp>
        <p:grpSp>
          <p:nvGrpSpPr>
            <p:cNvPr id="151616" name="Group 64"/>
            <p:cNvGrpSpPr>
              <a:grpSpLocks/>
            </p:cNvGrpSpPr>
            <p:nvPr/>
          </p:nvGrpSpPr>
          <p:grpSpPr bwMode="auto">
            <a:xfrm>
              <a:off x="2448" y="2511"/>
              <a:ext cx="1005" cy="950"/>
              <a:chOff x="2448" y="2554"/>
              <a:chExt cx="1005" cy="950"/>
            </a:xfrm>
          </p:grpSpPr>
          <p:sp>
            <p:nvSpPr>
              <p:cNvPr id="151580" name="Text Box 28"/>
              <p:cNvSpPr txBox="1">
                <a:spLocks noChangeArrowheads="1"/>
              </p:cNvSpPr>
              <p:nvPr/>
            </p:nvSpPr>
            <p:spPr bwMode="auto">
              <a:xfrm>
                <a:off x="2448" y="3273"/>
                <a:ext cx="9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6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smtClean="0">
                    <a:solidFill>
                      <a:srgbClr val="006600"/>
                    </a:solidFill>
                    <a:latin typeface="Futura Md BT" charset="0"/>
                    <a:ea typeface="ＭＳ Ｐゴシック" charset="0"/>
                  </a:rPr>
                  <a:t>Experiment</a:t>
                </a:r>
              </a:p>
            </p:txBody>
          </p:sp>
          <p:sp>
            <p:nvSpPr>
              <p:cNvPr id="151581" name="Line 29"/>
              <p:cNvSpPr>
                <a:spLocks noChangeShapeType="1"/>
              </p:cNvSpPr>
              <p:nvPr/>
            </p:nvSpPr>
            <p:spPr bwMode="auto">
              <a:xfrm flipV="1">
                <a:off x="3120" y="2688"/>
                <a:ext cx="238" cy="576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smtClean="0">
                  <a:solidFill>
                    <a:srgbClr val="FFFFFF"/>
                  </a:solidFill>
                  <a:latin typeface="Futura Md BT" charset="0"/>
                  <a:ea typeface="ＭＳ Ｐゴシック" charset="0"/>
                </a:endParaRPr>
              </a:p>
            </p:txBody>
          </p:sp>
          <p:sp>
            <p:nvSpPr>
              <p:cNvPr id="151606" name="Oval 54"/>
              <p:cNvSpPr>
                <a:spLocks noChangeArrowheads="1"/>
              </p:cNvSpPr>
              <p:nvPr/>
            </p:nvSpPr>
            <p:spPr bwMode="auto">
              <a:xfrm>
                <a:off x="3374" y="2554"/>
                <a:ext cx="79" cy="79"/>
              </a:xfrm>
              <a:prstGeom prst="ellipse">
                <a:avLst/>
              </a:prstGeom>
              <a:solidFill>
                <a:srgbClr val="0066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smtClean="0">
                  <a:solidFill>
                    <a:srgbClr val="FFFFFF"/>
                  </a:solidFill>
                  <a:latin typeface="Futura Md BT" charset="0"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7347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0"/>
          <p:cNvGraphicFramePr>
            <a:graphicFrameLocks noChangeAspect="1"/>
          </p:cNvGraphicFramePr>
          <p:nvPr/>
        </p:nvGraphicFramePr>
        <p:xfrm>
          <a:off x="1066800" y="768350"/>
          <a:ext cx="7153275" cy="570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SPW 6.0 Graph" r:id="rId4" imgW="7153200" imgH="5709240" progId="SigmaPlotGraphicObject.10">
                  <p:embed/>
                </p:oleObj>
              </mc:Choice>
              <mc:Fallback>
                <p:oleObj name="SPW 6.0 Graph" r:id="rId4" imgW="7153200" imgH="570924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8350"/>
                        <a:ext cx="7153275" cy="570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66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8" name="Group 3"/>
          <p:cNvGrpSpPr>
            <a:grpSpLocks/>
          </p:cNvGrpSpPr>
          <p:nvPr/>
        </p:nvGrpSpPr>
        <p:grpSpPr bwMode="auto">
          <a:xfrm>
            <a:off x="6184900" y="3429000"/>
            <a:ext cx="1552575" cy="2141538"/>
            <a:chOff x="3888" y="2155"/>
            <a:chExt cx="978" cy="1349"/>
          </a:xfrm>
        </p:grpSpPr>
        <p:sp>
          <p:nvSpPr>
            <p:cNvPr id="3223" name="Freeform 4"/>
            <p:cNvSpPr>
              <a:spLocks/>
            </p:cNvSpPr>
            <p:nvPr/>
          </p:nvSpPr>
          <p:spPr bwMode="auto">
            <a:xfrm>
              <a:off x="3936" y="2155"/>
              <a:ext cx="885" cy="1349"/>
            </a:xfrm>
            <a:custGeom>
              <a:avLst/>
              <a:gdLst>
                <a:gd name="T0" fmla="*/ 528 w 885"/>
                <a:gd name="T1" fmla="*/ 1349 h 1349"/>
                <a:gd name="T2" fmla="*/ 885 w 885"/>
                <a:gd name="T3" fmla="*/ 796 h 1349"/>
                <a:gd name="T4" fmla="*/ 878 w 885"/>
                <a:gd name="T5" fmla="*/ 57 h 1349"/>
                <a:gd name="T6" fmla="*/ 768 w 885"/>
                <a:gd name="T7" fmla="*/ 5 h 1349"/>
                <a:gd name="T8" fmla="*/ 124 w 885"/>
                <a:gd name="T9" fmla="*/ 0 h 1349"/>
                <a:gd name="T10" fmla="*/ 0 w 885"/>
                <a:gd name="T11" fmla="*/ 53 h 1349"/>
                <a:gd name="T12" fmla="*/ 0 w 885"/>
                <a:gd name="T13" fmla="*/ 821 h 1349"/>
                <a:gd name="T14" fmla="*/ 432 w 885"/>
                <a:gd name="T15" fmla="*/ 1349 h 1349"/>
                <a:gd name="T16" fmla="*/ 528 w 885"/>
                <a:gd name="T17" fmla="*/ 1349 h 13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85"/>
                <a:gd name="T28" fmla="*/ 0 h 1349"/>
                <a:gd name="T29" fmla="*/ 885 w 885"/>
                <a:gd name="T30" fmla="*/ 1349 h 13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85" h="1349">
                  <a:moveTo>
                    <a:pt x="528" y="1349"/>
                  </a:moveTo>
                  <a:lnTo>
                    <a:pt x="885" y="796"/>
                  </a:lnTo>
                  <a:lnTo>
                    <a:pt x="878" y="57"/>
                  </a:lnTo>
                  <a:lnTo>
                    <a:pt x="768" y="5"/>
                  </a:lnTo>
                  <a:lnTo>
                    <a:pt x="124" y="0"/>
                  </a:lnTo>
                  <a:lnTo>
                    <a:pt x="0" y="53"/>
                  </a:lnTo>
                  <a:lnTo>
                    <a:pt x="0" y="821"/>
                  </a:lnTo>
                  <a:lnTo>
                    <a:pt x="432" y="1349"/>
                  </a:lnTo>
                  <a:lnTo>
                    <a:pt x="528" y="1349"/>
                  </a:lnTo>
                  <a:close/>
                </a:path>
              </a:pathLst>
            </a:custGeom>
            <a:solidFill>
              <a:srgbClr val="FFCC99">
                <a:alpha val="50195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Berlin Sans FB Demi" pitchFamily="34" charset="0"/>
              </a:endParaRPr>
            </a:p>
          </p:txBody>
        </p:sp>
        <p:pic>
          <p:nvPicPr>
            <p:cNvPr id="3224" name="Picture 5" descr="Z:\hb sprat\Pics and Present\Spspr_u0.gif"/>
            <p:cNvPicPr>
              <a:picLocks noChangeAspect="1" noChangeArrowheads="1"/>
            </p:cNvPicPr>
            <p:nvPr/>
          </p:nvPicPr>
          <p:blipFill>
            <a:blip r:embed="rId6">
              <a:lum bright="-18000" contrast="32000"/>
            </a:blip>
            <a:srcRect t="20735" b="35826"/>
            <a:stretch>
              <a:fillRect/>
            </a:stretch>
          </p:blipFill>
          <p:spPr bwMode="auto">
            <a:xfrm>
              <a:off x="4069" y="2610"/>
              <a:ext cx="554" cy="183"/>
            </a:xfrm>
            <a:prstGeom prst="rect">
              <a:avLst/>
            </a:prstGeom>
            <a:solidFill>
              <a:srgbClr val="66CCFF">
                <a:alpha val="50195"/>
              </a:srgb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3225" name="Text Box 6"/>
            <p:cNvSpPr txBox="1">
              <a:spLocks noChangeArrowheads="1"/>
            </p:cNvSpPr>
            <p:nvPr/>
          </p:nvSpPr>
          <p:spPr bwMode="auto">
            <a:xfrm>
              <a:off x="3888" y="2208"/>
              <a:ext cx="97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b="1">
                  <a:solidFill>
                    <a:srgbClr val="000000"/>
                  </a:solidFill>
                  <a:latin typeface="Berlin Sans FB Demi" pitchFamily="34" charset="0"/>
                </a:rPr>
                <a:t>Juveniles caught!</a:t>
              </a:r>
            </a:p>
          </p:txBody>
        </p:sp>
        <p:sp>
          <p:nvSpPr>
            <p:cNvPr id="3226" name="Text Box 7"/>
            <p:cNvSpPr txBox="1">
              <a:spLocks noChangeArrowheads="1"/>
            </p:cNvSpPr>
            <p:nvPr/>
          </p:nvSpPr>
          <p:spPr bwMode="auto">
            <a:xfrm>
              <a:off x="4032" y="2814"/>
              <a:ext cx="66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sz="1600">
                  <a:solidFill>
                    <a:srgbClr val="000000"/>
                  </a:solidFill>
                  <a:latin typeface="Berlin Sans FB Demi" pitchFamily="34" charset="0"/>
                </a:rPr>
                <a:t>18.-23.10.</a:t>
              </a:r>
            </a:p>
          </p:txBody>
        </p:sp>
      </p:grpSp>
      <p:graphicFrame>
        <p:nvGraphicFramePr>
          <p:cNvPr id="71681" name="Object 1"/>
          <p:cNvGraphicFramePr>
            <a:graphicFrameLocks noChangeAspect="1"/>
          </p:cNvGraphicFramePr>
          <p:nvPr/>
        </p:nvGraphicFramePr>
        <p:xfrm>
          <a:off x="358775" y="771525"/>
          <a:ext cx="7874000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SPW 6.0 Graph" r:id="rId7" imgW="7874640" imgH="5041800" progId="SigmaPlotGraphicObject.10">
                  <p:embed/>
                </p:oleObj>
              </mc:Choice>
              <mc:Fallback>
                <p:oleObj name="SPW 6.0 Graph" r:id="rId7" imgW="7874640" imgH="504180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" y="771525"/>
                        <a:ext cx="7874000" cy="504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66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304800" y="242888"/>
            <a:ext cx="8686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rPr>
              <a:t>Selective mortality! </a:t>
            </a:r>
          </a:p>
        </p:txBody>
      </p:sp>
      <p:sp>
        <p:nvSpPr>
          <p:cNvPr id="3080" name="Line 10"/>
          <p:cNvSpPr>
            <a:spLocks noChangeShapeType="1"/>
          </p:cNvSpPr>
          <p:nvPr/>
        </p:nvSpPr>
        <p:spPr bwMode="auto">
          <a:xfrm>
            <a:off x="304800" y="914400"/>
            <a:ext cx="85344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66800" y="762000"/>
            <a:ext cx="7153275" cy="5041900"/>
            <a:chOff x="672" y="480"/>
            <a:chExt cx="4506" cy="3176"/>
          </a:xfrm>
        </p:grpSpPr>
        <p:graphicFrame>
          <p:nvGraphicFramePr>
            <p:cNvPr id="3076" name="Object 2"/>
            <p:cNvGraphicFramePr>
              <a:graphicFrameLocks noChangeAspect="1"/>
            </p:cNvGraphicFramePr>
            <p:nvPr/>
          </p:nvGraphicFramePr>
          <p:xfrm>
            <a:off x="672" y="480"/>
            <a:ext cx="4506" cy="3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4" name="SPW 11.0 Graph" r:id="rId9" imgW="7153200" imgH="5041800" progId="SigmaPlotGraphicObject.10">
                    <p:embed/>
                  </p:oleObj>
                </mc:Choice>
                <mc:Fallback>
                  <p:oleObj name="SPW 11.0 Graph" r:id="rId9" imgW="7153200" imgH="5041800" progId="SigmaPlotGraphicObject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480"/>
                          <a:ext cx="4506" cy="3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66CC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83" name="Group 13"/>
            <p:cNvGrpSpPr>
              <a:grpSpLocks/>
            </p:cNvGrpSpPr>
            <p:nvPr/>
          </p:nvGrpSpPr>
          <p:grpSpPr bwMode="auto">
            <a:xfrm>
              <a:off x="1344" y="1017"/>
              <a:ext cx="1368" cy="2439"/>
              <a:chOff x="1344" y="1017"/>
              <a:chExt cx="1368" cy="2439"/>
            </a:xfrm>
          </p:grpSpPr>
          <p:sp>
            <p:nvSpPr>
              <p:cNvPr id="54286" name="Text Box 14"/>
              <p:cNvSpPr txBox="1">
                <a:spLocks noChangeArrowheads="1"/>
              </p:cNvSpPr>
              <p:nvPr/>
            </p:nvSpPr>
            <p:spPr bwMode="auto">
              <a:xfrm>
                <a:off x="1488" y="2160"/>
                <a:ext cx="384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de-DE" sz="4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?</a:t>
                </a:r>
              </a:p>
            </p:txBody>
          </p:sp>
          <p:grpSp>
            <p:nvGrpSpPr>
              <p:cNvPr id="3085" name="Group 15"/>
              <p:cNvGrpSpPr>
                <a:grpSpLocks/>
              </p:cNvGrpSpPr>
              <p:nvPr/>
            </p:nvGrpSpPr>
            <p:grpSpPr bwMode="auto">
              <a:xfrm rot="-336702">
                <a:off x="1728" y="2112"/>
                <a:ext cx="168" cy="48"/>
                <a:chOff x="1656" y="1488"/>
                <a:chExt cx="168" cy="48"/>
              </a:xfrm>
            </p:grpSpPr>
            <p:sp>
              <p:nvSpPr>
                <p:cNvPr id="3221" name="Oval 16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22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86" name="Group 18"/>
              <p:cNvGrpSpPr>
                <a:grpSpLocks/>
              </p:cNvGrpSpPr>
              <p:nvPr/>
            </p:nvGrpSpPr>
            <p:grpSpPr bwMode="auto">
              <a:xfrm>
                <a:off x="1872" y="2976"/>
                <a:ext cx="168" cy="48"/>
                <a:chOff x="1656" y="1488"/>
                <a:chExt cx="168" cy="48"/>
              </a:xfrm>
            </p:grpSpPr>
            <p:sp>
              <p:nvSpPr>
                <p:cNvPr id="3219" name="Oval 19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20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87" name="Group 21"/>
              <p:cNvGrpSpPr>
                <a:grpSpLocks/>
              </p:cNvGrpSpPr>
              <p:nvPr/>
            </p:nvGrpSpPr>
            <p:grpSpPr bwMode="auto">
              <a:xfrm>
                <a:off x="1392" y="2688"/>
                <a:ext cx="168" cy="48"/>
                <a:chOff x="1656" y="1488"/>
                <a:chExt cx="168" cy="48"/>
              </a:xfrm>
            </p:grpSpPr>
            <p:sp>
              <p:nvSpPr>
                <p:cNvPr id="3217" name="Oval 22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8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88" name="Group 24"/>
              <p:cNvGrpSpPr>
                <a:grpSpLocks/>
              </p:cNvGrpSpPr>
              <p:nvPr/>
            </p:nvGrpSpPr>
            <p:grpSpPr bwMode="auto">
              <a:xfrm>
                <a:off x="1656" y="1632"/>
                <a:ext cx="168" cy="48"/>
                <a:chOff x="1656" y="1488"/>
                <a:chExt cx="168" cy="48"/>
              </a:xfrm>
            </p:grpSpPr>
            <p:sp>
              <p:nvSpPr>
                <p:cNvPr id="3215" name="Oval 25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6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89" name="Group 27"/>
              <p:cNvGrpSpPr>
                <a:grpSpLocks/>
              </p:cNvGrpSpPr>
              <p:nvPr/>
            </p:nvGrpSpPr>
            <p:grpSpPr bwMode="auto">
              <a:xfrm rot="-558773">
                <a:off x="1824" y="3216"/>
                <a:ext cx="168" cy="48"/>
                <a:chOff x="1656" y="1488"/>
                <a:chExt cx="168" cy="48"/>
              </a:xfrm>
            </p:grpSpPr>
            <p:sp>
              <p:nvSpPr>
                <p:cNvPr id="3213" name="Oval 28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0" name="Group 30"/>
              <p:cNvGrpSpPr>
                <a:grpSpLocks/>
              </p:cNvGrpSpPr>
              <p:nvPr/>
            </p:nvGrpSpPr>
            <p:grpSpPr bwMode="auto">
              <a:xfrm>
                <a:off x="1440" y="3168"/>
                <a:ext cx="168" cy="48"/>
                <a:chOff x="1656" y="1488"/>
                <a:chExt cx="168" cy="48"/>
              </a:xfrm>
            </p:grpSpPr>
            <p:sp>
              <p:nvSpPr>
                <p:cNvPr id="3211" name="Oval 31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1" name="Group 33"/>
              <p:cNvGrpSpPr>
                <a:grpSpLocks/>
              </p:cNvGrpSpPr>
              <p:nvPr/>
            </p:nvGrpSpPr>
            <p:grpSpPr bwMode="auto">
              <a:xfrm rot="848128">
                <a:off x="1536" y="1536"/>
                <a:ext cx="168" cy="48"/>
                <a:chOff x="1656" y="1488"/>
                <a:chExt cx="168" cy="48"/>
              </a:xfrm>
            </p:grpSpPr>
            <p:sp>
              <p:nvSpPr>
                <p:cNvPr id="3209" name="Oval 34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1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2" name="Group 36"/>
              <p:cNvGrpSpPr>
                <a:grpSpLocks/>
              </p:cNvGrpSpPr>
              <p:nvPr/>
            </p:nvGrpSpPr>
            <p:grpSpPr bwMode="auto">
              <a:xfrm rot="1687834">
                <a:off x="1488" y="1632"/>
                <a:ext cx="168" cy="48"/>
                <a:chOff x="1656" y="1488"/>
                <a:chExt cx="168" cy="48"/>
              </a:xfrm>
            </p:grpSpPr>
            <p:sp>
              <p:nvSpPr>
                <p:cNvPr id="3207" name="Oval 37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3" name="Group 39"/>
              <p:cNvGrpSpPr>
                <a:grpSpLocks/>
              </p:cNvGrpSpPr>
              <p:nvPr/>
            </p:nvGrpSpPr>
            <p:grpSpPr bwMode="auto">
              <a:xfrm rot="601740">
                <a:off x="1776" y="2880"/>
                <a:ext cx="168" cy="48"/>
                <a:chOff x="1656" y="1488"/>
                <a:chExt cx="168" cy="48"/>
              </a:xfrm>
            </p:grpSpPr>
            <p:sp>
              <p:nvSpPr>
                <p:cNvPr id="3205" name="Oval 40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6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4" name="Group 42"/>
              <p:cNvGrpSpPr>
                <a:grpSpLocks/>
              </p:cNvGrpSpPr>
              <p:nvPr/>
            </p:nvGrpSpPr>
            <p:grpSpPr bwMode="auto">
              <a:xfrm rot="-1042854">
                <a:off x="1584" y="3072"/>
                <a:ext cx="168" cy="48"/>
                <a:chOff x="1656" y="1488"/>
                <a:chExt cx="168" cy="48"/>
              </a:xfrm>
            </p:grpSpPr>
            <p:sp>
              <p:nvSpPr>
                <p:cNvPr id="3203" name="Oval 43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5" name="Group 45"/>
              <p:cNvGrpSpPr>
                <a:grpSpLocks/>
              </p:cNvGrpSpPr>
              <p:nvPr/>
            </p:nvGrpSpPr>
            <p:grpSpPr bwMode="auto">
              <a:xfrm rot="388246">
                <a:off x="1344" y="3408"/>
                <a:ext cx="168" cy="48"/>
                <a:chOff x="1656" y="1488"/>
                <a:chExt cx="168" cy="48"/>
              </a:xfrm>
            </p:grpSpPr>
            <p:sp>
              <p:nvSpPr>
                <p:cNvPr id="3201" name="Oval 46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2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6" name="Group 48"/>
              <p:cNvGrpSpPr>
                <a:grpSpLocks/>
              </p:cNvGrpSpPr>
              <p:nvPr/>
            </p:nvGrpSpPr>
            <p:grpSpPr bwMode="auto">
              <a:xfrm rot="-124463">
                <a:off x="1584" y="1728"/>
                <a:ext cx="168" cy="48"/>
                <a:chOff x="1656" y="1488"/>
                <a:chExt cx="168" cy="48"/>
              </a:xfrm>
            </p:grpSpPr>
            <p:sp>
              <p:nvSpPr>
                <p:cNvPr id="3199" name="Oval 49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7" name="Group 51"/>
              <p:cNvGrpSpPr>
                <a:grpSpLocks/>
              </p:cNvGrpSpPr>
              <p:nvPr/>
            </p:nvGrpSpPr>
            <p:grpSpPr bwMode="auto">
              <a:xfrm>
                <a:off x="1728" y="2640"/>
                <a:ext cx="168" cy="48"/>
                <a:chOff x="1656" y="1488"/>
                <a:chExt cx="168" cy="48"/>
              </a:xfrm>
            </p:grpSpPr>
            <p:sp>
              <p:nvSpPr>
                <p:cNvPr id="3197" name="Oval 52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98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8" name="Group 54"/>
              <p:cNvGrpSpPr>
                <a:grpSpLocks/>
              </p:cNvGrpSpPr>
              <p:nvPr/>
            </p:nvGrpSpPr>
            <p:grpSpPr bwMode="auto">
              <a:xfrm>
                <a:off x="1632" y="3264"/>
                <a:ext cx="168" cy="48"/>
                <a:chOff x="1656" y="1488"/>
                <a:chExt cx="168" cy="48"/>
              </a:xfrm>
            </p:grpSpPr>
            <p:sp>
              <p:nvSpPr>
                <p:cNvPr id="3195" name="Oval 55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96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99" name="Group 57"/>
              <p:cNvGrpSpPr>
                <a:grpSpLocks/>
              </p:cNvGrpSpPr>
              <p:nvPr/>
            </p:nvGrpSpPr>
            <p:grpSpPr bwMode="auto">
              <a:xfrm>
                <a:off x="1440" y="2016"/>
                <a:ext cx="168" cy="48"/>
                <a:chOff x="1656" y="1488"/>
                <a:chExt cx="168" cy="48"/>
              </a:xfrm>
            </p:grpSpPr>
            <p:sp>
              <p:nvSpPr>
                <p:cNvPr id="3193" name="Oval 58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94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0" name="Group 60"/>
              <p:cNvGrpSpPr>
                <a:grpSpLocks/>
              </p:cNvGrpSpPr>
              <p:nvPr/>
            </p:nvGrpSpPr>
            <p:grpSpPr bwMode="auto">
              <a:xfrm rot="-513192">
                <a:off x="1440" y="2544"/>
                <a:ext cx="168" cy="48"/>
                <a:chOff x="1656" y="1488"/>
                <a:chExt cx="168" cy="48"/>
              </a:xfrm>
            </p:grpSpPr>
            <p:sp>
              <p:nvSpPr>
                <p:cNvPr id="3191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92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1" name="Group 63"/>
              <p:cNvGrpSpPr>
                <a:grpSpLocks/>
              </p:cNvGrpSpPr>
              <p:nvPr/>
            </p:nvGrpSpPr>
            <p:grpSpPr bwMode="auto">
              <a:xfrm>
                <a:off x="1811" y="2544"/>
                <a:ext cx="168" cy="48"/>
                <a:chOff x="1656" y="1488"/>
                <a:chExt cx="168" cy="48"/>
              </a:xfrm>
            </p:grpSpPr>
            <p:sp>
              <p:nvSpPr>
                <p:cNvPr id="3189" name="Oval 64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90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2" name="Group 66"/>
              <p:cNvGrpSpPr>
                <a:grpSpLocks/>
              </p:cNvGrpSpPr>
              <p:nvPr/>
            </p:nvGrpSpPr>
            <p:grpSpPr bwMode="auto">
              <a:xfrm rot="519386">
                <a:off x="1584" y="3360"/>
                <a:ext cx="168" cy="48"/>
                <a:chOff x="1656" y="1488"/>
                <a:chExt cx="168" cy="48"/>
              </a:xfrm>
            </p:grpSpPr>
            <p:sp>
              <p:nvSpPr>
                <p:cNvPr id="3187" name="Oval 67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3" name="Group 69"/>
              <p:cNvGrpSpPr>
                <a:grpSpLocks/>
              </p:cNvGrpSpPr>
              <p:nvPr/>
            </p:nvGrpSpPr>
            <p:grpSpPr bwMode="auto">
              <a:xfrm rot="1263429">
                <a:off x="1392" y="2352"/>
                <a:ext cx="168" cy="48"/>
                <a:chOff x="1656" y="1488"/>
                <a:chExt cx="168" cy="48"/>
              </a:xfrm>
            </p:grpSpPr>
            <p:sp>
              <p:nvSpPr>
                <p:cNvPr id="3185" name="Oval 70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6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4" name="Group 72"/>
              <p:cNvGrpSpPr>
                <a:grpSpLocks/>
              </p:cNvGrpSpPr>
              <p:nvPr/>
            </p:nvGrpSpPr>
            <p:grpSpPr bwMode="auto">
              <a:xfrm rot="299836">
                <a:off x="2496" y="2784"/>
                <a:ext cx="168" cy="48"/>
                <a:chOff x="1656" y="1488"/>
                <a:chExt cx="168" cy="48"/>
              </a:xfrm>
            </p:grpSpPr>
            <p:sp>
              <p:nvSpPr>
                <p:cNvPr id="3183" name="Oval 73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4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5" name="Group 75"/>
              <p:cNvGrpSpPr>
                <a:grpSpLocks/>
              </p:cNvGrpSpPr>
              <p:nvPr/>
            </p:nvGrpSpPr>
            <p:grpSpPr bwMode="auto">
              <a:xfrm rot="-1381282">
                <a:off x="2400" y="3024"/>
                <a:ext cx="168" cy="48"/>
                <a:chOff x="1656" y="1488"/>
                <a:chExt cx="168" cy="48"/>
              </a:xfrm>
            </p:grpSpPr>
            <p:sp>
              <p:nvSpPr>
                <p:cNvPr id="3181" name="Oval 76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6" name="Group 78"/>
              <p:cNvGrpSpPr>
                <a:grpSpLocks/>
              </p:cNvGrpSpPr>
              <p:nvPr/>
            </p:nvGrpSpPr>
            <p:grpSpPr bwMode="auto">
              <a:xfrm rot="-1184680">
                <a:off x="1488" y="2160"/>
                <a:ext cx="168" cy="48"/>
                <a:chOff x="1656" y="1488"/>
                <a:chExt cx="168" cy="48"/>
              </a:xfrm>
            </p:grpSpPr>
            <p:sp>
              <p:nvSpPr>
                <p:cNvPr id="3179" name="Oval 79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8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7" name="Group 81"/>
              <p:cNvGrpSpPr>
                <a:grpSpLocks/>
              </p:cNvGrpSpPr>
              <p:nvPr/>
            </p:nvGrpSpPr>
            <p:grpSpPr bwMode="auto">
              <a:xfrm rot="-1009769">
                <a:off x="1776" y="2400"/>
                <a:ext cx="168" cy="48"/>
                <a:chOff x="1656" y="1488"/>
                <a:chExt cx="168" cy="48"/>
              </a:xfrm>
            </p:grpSpPr>
            <p:sp>
              <p:nvSpPr>
                <p:cNvPr id="3177" name="Oval 82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8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8" name="Group 84"/>
              <p:cNvGrpSpPr>
                <a:grpSpLocks/>
              </p:cNvGrpSpPr>
              <p:nvPr/>
            </p:nvGrpSpPr>
            <p:grpSpPr bwMode="auto">
              <a:xfrm rot="778862">
                <a:off x="1632" y="2016"/>
                <a:ext cx="168" cy="48"/>
                <a:chOff x="1656" y="1488"/>
                <a:chExt cx="168" cy="48"/>
              </a:xfrm>
            </p:grpSpPr>
            <p:sp>
              <p:nvSpPr>
                <p:cNvPr id="3175" name="Oval 85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6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09" name="Group 87"/>
              <p:cNvGrpSpPr>
                <a:grpSpLocks/>
              </p:cNvGrpSpPr>
              <p:nvPr/>
            </p:nvGrpSpPr>
            <p:grpSpPr bwMode="auto">
              <a:xfrm rot="440968">
                <a:off x="1680" y="2784"/>
                <a:ext cx="168" cy="48"/>
                <a:chOff x="1656" y="1488"/>
                <a:chExt cx="168" cy="48"/>
              </a:xfrm>
            </p:grpSpPr>
            <p:sp>
              <p:nvSpPr>
                <p:cNvPr id="3173" name="Oval 88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4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0" name="Group 90"/>
              <p:cNvGrpSpPr>
                <a:grpSpLocks/>
              </p:cNvGrpSpPr>
              <p:nvPr/>
            </p:nvGrpSpPr>
            <p:grpSpPr bwMode="auto">
              <a:xfrm>
                <a:off x="1536" y="2880"/>
                <a:ext cx="168" cy="48"/>
                <a:chOff x="1656" y="1488"/>
                <a:chExt cx="168" cy="48"/>
              </a:xfrm>
            </p:grpSpPr>
            <p:sp>
              <p:nvSpPr>
                <p:cNvPr id="3171" name="Oval 91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1" name="Group 93"/>
              <p:cNvGrpSpPr>
                <a:grpSpLocks/>
              </p:cNvGrpSpPr>
              <p:nvPr/>
            </p:nvGrpSpPr>
            <p:grpSpPr bwMode="auto">
              <a:xfrm rot="1356780">
                <a:off x="1536" y="1344"/>
                <a:ext cx="168" cy="48"/>
                <a:chOff x="1656" y="1488"/>
                <a:chExt cx="168" cy="48"/>
              </a:xfrm>
            </p:grpSpPr>
            <p:sp>
              <p:nvSpPr>
                <p:cNvPr id="3169" name="Oval 94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70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2" name="Group 96"/>
              <p:cNvGrpSpPr>
                <a:grpSpLocks/>
              </p:cNvGrpSpPr>
              <p:nvPr/>
            </p:nvGrpSpPr>
            <p:grpSpPr bwMode="auto">
              <a:xfrm rot="-1433331">
                <a:off x="1536" y="1824"/>
                <a:ext cx="168" cy="48"/>
                <a:chOff x="1656" y="1488"/>
                <a:chExt cx="168" cy="48"/>
              </a:xfrm>
            </p:grpSpPr>
            <p:sp>
              <p:nvSpPr>
                <p:cNvPr id="3167" name="Oval 97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8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3" name="Group 99"/>
              <p:cNvGrpSpPr>
                <a:grpSpLocks/>
              </p:cNvGrpSpPr>
              <p:nvPr/>
            </p:nvGrpSpPr>
            <p:grpSpPr bwMode="auto">
              <a:xfrm rot="-956722">
                <a:off x="1632" y="1920"/>
                <a:ext cx="168" cy="48"/>
                <a:chOff x="1656" y="1488"/>
                <a:chExt cx="168" cy="48"/>
              </a:xfrm>
            </p:grpSpPr>
            <p:sp>
              <p:nvSpPr>
                <p:cNvPr id="3165" name="Oval 100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6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4" name="Group 102"/>
              <p:cNvGrpSpPr>
                <a:grpSpLocks/>
              </p:cNvGrpSpPr>
              <p:nvPr/>
            </p:nvGrpSpPr>
            <p:grpSpPr bwMode="auto">
              <a:xfrm rot="-1854133">
                <a:off x="1488" y="2736"/>
                <a:ext cx="168" cy="48"/>
                <a:chOff x="1656" y="1488"/>
                <a:chExt cx="168" cy="48"/>
              </a:xfrm>
            </p:grpSpPr>
            <p:sp>
              <p:nvSpPr>
                <p:cNvPr id="3163" name="Oval 103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5" name="Group 105"/>
              <p:cNvGrpSpPr>
                <a:grpSpLocks/>
              </p:cNvGrpSpPr>
              <p:nvPr/>
            </p:nvGrpSpPr>
            <p:grpSpPr bwMode="auto">
              <a:xfrm>
                <a:off x="1776" y="2208"/>
                <a:ext cx="168" cy="48"/>
                <a:chOff x="1656" y="1488"/>
                <a:chExt cx="168" cy="48"/>
              </a:xfrm>
            </p:grpSpPr>
            <p:sp>
              <p:nvSpPr>
                <p:cNvPr id="3161" name="Oval 106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2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6" name="Group 108"/>
              <p:cNvGrpSpPr>
                <a:grpSpLocks/>
              </p:cNvGrpSpPr>
              <p:nvPr/>
            </p:nvGrpSpPr>
            <p:grpSpPr bwMode="auto">
              <a:xfrm rot="-867200">
                <a:off x="1488" y="1248"/>
                <a:ext cx="168" cy="48"/>
                <a:chOff x="1656" y="1488"/>
                <a:chExt cx="168" cy="48"/>
              </a:xfrm>
            </p:grpSpPr>
            <p:sp>
              <p:nvSpPr>
                <p:cNvPr id="3159" name="Oval 109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60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7" name="Group 111"/>
              <p:cNvGrpSpPr>
                <a:grpSpLocks/>
              </p:cNvGrpSpPr>
              <p:nvPr/>
            </p:nvGrpSpPr>
            <p:grpSpPr bwMode="auto">
              <a:xfrm rot="424807">
                <a:off x="1824" y="3072"/>
                <a:ext cx="168" cy="48"/>
                <a:chOff x="1656" y="1488"/>
                <a:chExt cx="168" cy="48"/>
              </a:xfrm>
            </p:grpSpPr>
            <p:sp>
              <p:nvSpPr>
                <p:cNvPr id="3157" name="Oval 112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58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8" name="Group 114"/>
              <p:cNvGrpSpPr>
                <a:grpSpLocks/>
              </p:cNvGrpSpPr>
              <p:nvPr/>
            </p:nvGrpSpPr>
            <p:grpSpPr bwMode="auto">
              <a:xfrm rot="-673515">
                <a:off x="1392" y="3264"/>
                <a:ext cx="168" cy="48"/>
                <a:chOff x="1656" y="1488"/>
                <a:chExt cx="168" cy="48"/>
              </a:xfrm>
            </p:grpSpPr>
            <p:sp>
              <p:nvSpPr>
                <p:cNvPr id="3155" name="Oval 115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5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19" name="Group 117"/>
              <p:cNvGrpSpPr>
                <a:grpSpLocks/>
              </p:cNvGrpSpPr>
              <p:nvPr/>
            </p:nvGrpSpPr>
            <p:grpSpPr bwMode="auto">
              <a:xfrm>
                <a:off x="1392" y="2928"/>
                <a:ext cx="168" cy="48"/>
                <a:chOff x="1656" y="1488"/>
                <a:chExt cx="168" cy="48"/>
              </a:xfrm>
            </p:grpSpPr>
            <p:sp>
              <p:nvSpPr>
                <p:cNvPr id="3153" name="Oval 118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54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0" name="Group 120"/>
              <p:cNvGrpSpPr>
                <a:grpSpLocks/>
              </p:cNvGrpSpPr>
              <p:nvPr/>
            </p:nvGrpSpPr>
            <p:grpSpPr bwMode="auto">
              <a:xfrm rot="-388246">
                <a:off x="1488" y="1440"/>
                <a:ext cx="168" cy="48"/>
                <a:chOff x="1656" y="1488"/>
                <a:chExt cx="168" cy="48"/>
              </a:xfrm>
            </p:grpSpPr>
            <p:sp>
              <p:nvSpPr>
                <p:cNvPr id="3151" name="Oval 121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52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1" name="Group 123"/>
              <p:cNvGrpSpPr>
                <a:grpSpLocks/>
              </p:cNvGrpSpPr>
              <p:nvPr/>
            </p:nvGrpSpPr>
            <p:grpSpPr bwMode="auto">
              <a:xfrm rot="3127970">
                <a:off x="1495" y="1077"/>
                <a:ext cx="168" cy="48"/>
                <a:chOff x="1656" y="1488"/>
                <a:chExt cx="168" cy="48"/>
              </a:xfrm>
            </p:grpSpPr>
            <p:sp>
              <p:nvSpPr>
                <p:cNvPr id="3149" name="Oval 124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50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2" name="Group 126"/>
              <p:cNvGrpSpPr>
                <a:grpSpLocks/>
              </p:cNvGrpSpPr>
              <p:nvPr/>
            </p:nvGrpSpPr>
            <p:grpSpPr bwMode="auto">
              <a:xfrm rot="-813320">
                <a:off x="1392" y="3120"/>
                <a:ext cx="168" cy="48"/>
                <a:chOff x="1656" y="1488"/>
                <a:chExt cx="168" cy="48"/>
              </a:xfrm>
            </p:grpSpPr>
            <p:sp>
              <p:nvSpPr>
                <p:cNvPr id="3147" name="Oval 127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48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3" name="Group 129"/>
              <p:cNvGrpSpPr>
                <a:grpSpLocks/>
              </p:cNvGrpSpPr>
              <p:nvPr/>
            </p:nvGrpSpPr>
            <p:grpSpPr bwMode="auto">
              <a:xfrm rot="1411624">
                <a:off x="2496" y="2928"/>
                <a:ext cx="168" cy="48"/>
                <a:chOff x="1656" y="1488"/>
                <a:chExt cx="168" cy="48"/>
              </a:xfrm>
            </p:grpSpPr>
            <p:sp>
              <p:nvSpPr>
                <p:cNvPr id="3145" name="Oval 130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46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4" name="Group 132"/>
              <p:cNvGrpSpPr>
                <a:grpSpLocks/>
              </p:cNvGrpSpPr>
              <p:nvPr/>
            </p:nvGrpSpPr>
            <p:grpSpPr bwMode="auto">
              <a:xfrm>
                <a:off x="2304" y="3360"/>
                <a:ext cx="168" cy="48"/>
                <a:chOff x="1656" y="1488"/>
                <a:chExt cx="168" cy="48"/>
              </a:xfrm>
            </p:grpSpPr>
            <p:sp>
              <p:nvSpPr>
                <p:cNvPr id="3143" name="Oval 133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44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5" name="Group 135"/>
              <p:cNvGrpSpPr>
                <a:grpSpLocks/>
              </p:cNvGrpSpPr>
              <p:nvPr/>
            </p:nvGrpSpPr>
            <p:grpSpPr bwMode="auto">
              <a:xfrm rot="-532509">
                <a:off x="2544" y="3360"/>
                <a:ext cx="168" cy="48"/>
                <a:chOff x="1656" y="1488"/>
                <a:chExt cx="168" cy="48"/>
              </a:xfrm>
            </p:grpSpPr>
            <p:sp>
              <p:nvSpPr>
                <p:cNvPr id="3141" name="Oval 136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42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6" name="Group 138"/>
              <p:cNvGrpSpPr>
                <a:grpSpLocks/>
              </p:cNvGrpSpPr>
              <p:nvPr/>
            </p:nvGrpSpPr>
            <p:grpSpPr bwMode="auto">
              <a:xfrm rot="-1687834">
                <a:off x="2400" y="3168"/>
                <a:ext cx="168" cy="48"/>
                <a:chOff x="1656" y="1488"/>
                <a:chExt cx="168" cy="48"/>
              </a:xfrm>
            </p:grpSpPr>
            <p:sp>
              <p:nvSpPr>
                <p:cNvPr id="3139" name="Oval 139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40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7" name="Group 141"/>
              <p:cNvGrpSpPr>
                <a:grpSpLocks/>
              </p:cNvGrpSpPr>
              <p:nvPr/>
            </p:nvGrpSpPr>
            <p:grpSpPr bwMode="auto">
              <a:xfrm>
                <a:off x="2304" y="3072"/>
                <a:ext cx="168" cy="48"/>
                <a:chOff x="1656" y="1488"/>
                <a:chExt cx="168" cy="48"/>
              </a:xfrm>
            </p:grpSpPr>
            <p:sp>
              <p:nvSpPr>
                <p:cNvPr id="3137" name="Oval 142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8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8" name="Group 144"/>
              <p:cNvGrpSpPr>
                <a:grpSpLocks/>
              </p:cNvGrpSpPr>
              <p:nvPr/>
            </p:nvGrpSpPr>
            <p:grpSpPr bwMode="auto">
              <a:xfrm rot="519386">
                <a:off x="2208" y="3264"/>
                <a:ext cx="168" cy="48"/>
                <a:chOff x="1656" y="1488"/>
                <a:chExt cx="168" cy="48"/>
              </a:xfrm>
            </p:grpSpPr>
            <p:sp>
              <p:nvSpPr>
                <p:cNvPr id="3135" name="Oval 145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6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29" name="Group 147"/>
              <p:cNvGrpSpPr>
                <a:grpSpLocks/>
              </p:cNvGrpSpPr>
              <p:nvPr/>
            </p:nvGrpSpPr>
            <p:grpSpPr bwMode="auto">
              <a:xfrm rot="519386">
                <a:off x="2448" y="3264"/>
                <a:ext cx="168" cy="48"/>
                <a:chOff x="1656" y="1488"/>
                <a:chExt cx="168" cy="48"/>
              </a:xfrm>
            </p:grpSpPr>
            <p:sp>
              <p:nvSpPr>
                <p:cNvPr id="3133" name="Oval 148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4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30" name="Group 150"/>
              <p:cNvGrpSpPr>
                <a:grpSpLocks/>
              </p:cNvGrpSpPr>
              <p:nvPr/>
            </p:nvGrpSpPr>
            <p:grpSpPr bwMode="auto">
              <a:xfrm rot="519386">
                <a:off x="2208" y="3408"/>
                <a:ext cx="168" cy="48"/>
                <a:chOff x="1656" y="1488"/>
                <a:chExt cx="168" cy="48"/>
              </a:xfrm>
            </p:grpSpPr>
            <p:sp>
              <p:nvSpPr>
                <p:cNvPr id="3131" name="Oval 151"/>
                <p:cNvSpPr>
                  <a:spLocks noChangeArrowheads="1"/>
                </p:cNvSpPr>
                <p:nvPr/>
              </p:nvSpPr>
              <p:spPr bwMode="auto">
                <a:xfrm>
                  <a:off x="1776" y="1488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32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1656" y="15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082" name="Line 153"/>
          <p:cNvSpPr>
            <a:spLocks noChangeShapeType="1"/>
          </p:cNvSpPr>
          <p:nvPr/>
        </p:nvSpPr>
        <p:spPr bwMode="auto">
          <a:xfrm flipH="1">
            <a:off x="4495800" y="3886200"/>
            <a:ext cx="17526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4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3199" y="365878"/>
            <a:ext cx="61059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Graphs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926" y="1085242"/>
            <a:ext cx="772877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= arguably the main reason for using </a:t>
            </a:r>
            <a:r>
              <a:rPr lang="en-US" sz="2800" b="1" dirty="0" err="1" smtClean="0">
                <a:solidFill>
                  <a:prstClr val="black"/>
                </a:solidFill>
                <a:latin typeface="Arial Black"/>
                <a:cs typeface="Arial Black"/>
              </a:rPr>
              <a:t>ppt</a:t>
            </a:r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 Black"/>
                <a:cs typeface="Arial Black"/>
              </a:rPr>
              <a:t>etc</a:t>
            </a:r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 in the first place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476" y="3574385"/>
            <a:ext cx="2408817" cy="1797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65" r="17700"/>
          <a:stretch/>
        </p:blipFill>
        <p:spPr>
          <a:xfrm>
            <a:off x="4385428" y="1505392"/>
            <a:ext cx="5069297" cy="501156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984133" y="4190243"/>
            <a:ext cx="998662" cy="4776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0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050" y="687709"/>
            <a:ext cx="8064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Combined effects of low pH and low O</a:t>
            </a:r>
            <a:r>
              <a:rPr lang="en-US" sz="3600" baseline="-25000" dirty="0">
                <a:solidFill>
                  <a:srgbClr val="FFFF00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2</a:t>
            </a:r>
            <a:r>
              <a:rPr lang="en-US" sz="3600" dirty="0">
                <a:solidFill>
                  <a:srgbClr val="FFFF00"/>
                </a:solidFill>
                <a:effectLst>
                  <a:glow rad="762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 on coastal organisms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161" y="4923409"/>
            <a:ext cx="41973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glow rad="889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Sometimes …</a:t>
            </a:r>
          </a:p>
          <a:p>
            <a:pPr algn="ctr"/>
            <a:r>
              <a:rPr lang="en-US" sz="5400" dirty="0">
                <a:solidFill>
                  <a:srgbClr val="FFFF00"/>
                </a:solidFill>
                <a:effectLst>
                  <a:glow rad="88900">
                    <a:prstClr val="black">
                      <a:alpha val="95000"/>
                    </a:prstClr>
                  </a:glow>
                </a:effectLst>
                <a:latin typeface="Arial Black"/>
                <a:cs typeface="Arial Black"/>
              </a:rPr>
              <a:t>1 + 1 &gt; 2</a:t>
            </a:r>
            <a:endParaRPr lang="en-US" sz="5400" i="1" dirty="0">
              <a:solidFill>
                <a:srgbClr val="FFFF00"/>
              </a:solidFill>
              <a:effectLst>
                <a:glow rad="88900">
                  <a:prstClr val="black">
                    <a:alpha val="9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8274" y="2682667"/>
            <a:ext cx="469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glow rad="88900">
                    <a:prstClr val="white">
                      <a:alpha val="90000"/>
                    </a:prstClr>
                  </a:glow>
                </a:effectLst>
                <a:latin typeface="Arial Black"/>
                <a:cs typeface="Arial Black"/>
              </a:rPr>
              <a:t>H. Baumann, E. Smith, C. </a:t>
            </a:r>
            <a:r>
              <a:rPr lang="en-US" sz="2000" dirty="0" err="1">
                <a:solidFill>
                  <a:prstClr val="black"/>
                </a:solidFill>
                <a:effectLst>
                  <a:glow rad="88900">
                    <a:prstClr val="white">
                      <a:alpha val="90000"/>
                    </a:prstClr>
                  </a:glow>
                </a:effectLst>
                <a:latin typeface="Arial Black"/>
                <a:cs typeface="Arial Black"/>
              </a:rPr>
              <a:t>Gobler</a:t>
            </a:r>
            <a:endParaRPr lang="en-US" sz="2000" dirty="0">
              <a:solidFill>
                <a:prstClr val="black"/>
              </a:solidFill>
              <a:effectLst>
                <a:glow rad="88900">
                  <a:prstClr val="white">
                    <a:alpha val="90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2739" y="6481312"/>
            <a:ext cx="2691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white"/>
                </a:solidFill>
                <a:latin typeface="Arial"/>
                <a:cs typeface="Arial"/>
              </a:rPr>
              <a:t>Flax Pond Salt Marsh, Old Field, NY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8860" b="8729"/>
          <a:stretch/>
        </p:blipFill>
        <p:spPr>
          <a:xfrm>
            <a:off x="7255525" y="4928100"/>
            <a:ext cx="1617493" cy="1030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745" y="4193836"/>
            <a:ext cx="1736343" cy="674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5525" y="3081171"/>
            <a:ext cx="1617493" cy="10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0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6284" y="365878"/>
            <a:ext cx="61059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Graph rules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027" y="1248075"/>
            <a:ext cx="802186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FF0000"/>
                </a:solidFill>
                <a:latin typeface="Arial Black"/>
                <a:cs typeface="Arial Black"/>
              </a:rPr>
              <a:t>1. A graph should only contain information/data you actually talk about </a:t>
            </a:r>
            <a:endParaRPr lang="en-US" sz="28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180" y="2519633"/>
            <a:ext cx="8800506" cy="3067110"/>
            <a:chOff x="185180" y="2609582"/>
            <a:chExt cx="9239310" cy="3524310"/>
          </a:xfrm>
        </p:grpSpPr>
        <p:sp>
          <p:nvSpPr>
            <p:cNvPr id="4" name="TextBox 3"/>
            <p:cNvSpPr txBox="1"/>
            <p:nvPr/>
          </p:nvSpPr>
          <p:spPr>
            <a:xfrm>
              <a:off x="3176090" y="5733782"/>
              <a:ext cx="342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Berlin Sans FB Demi" pitchFamily="34" charset="0"/>
                </a:rPr>
                <a:t>Week of the year</a:t>
              </a:r>
              <a:endParaRPr lang="en-US" sz="2000" dirty="0">
                <a:latin typeface="Berlin Sans FB Demi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-795865" y="4124027"/>
              <a:ext cx="236220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 smtClean="0">
                  <a:latin typeface="Berlin Sans FB Demi" pitchFamily="34" charset="0"/>
                </a:rPr>
                <a:t>Latitude (°N)</a:t>
              </a:r>
              <a:endParaRPr lang="en-US" sz="2000" dirty="0">
                <a:latin typeface="Berlin Sans FB Demi" pitchFamily="34" charset="0"/>
              </a:endParaRPr>
            </a:p>
          </p:txBody>
        </p:sp>
        <p:pic>
          <p:nvPicPr>
            <p:cNvPr id="6" name="Picture 2" descr="E:\Dropbox\Hannes (Work)\ASLO New Orleans\Fig04 - allgrad-correlations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595" t="2724" r="48843" b="67750"/>
            <a:stretch>
              <a:fillRect/>
            </a:stretch>
          </p:blipFill>
          <p:spPr bwMode="auto">
            <a:xfrm>
              <a:off x="737690" y="3066782"/>
              <a:ext cx="2667000" cy="2667000"/>
            </a:xfrm>
            <a:prstGeom prst="rect">
              <a:avLst/>
            </a:prstGeom>
            <a:noFill/>
          </p:spPr>
        </p:pic>
        <p:pic>
          <p:nvPicPr>
            <p:cNvPr id="7" name="Picture 2" descr="E:\Dropbox\Hannes (Work)\ASLO New Orleans\Fig04 - allgrad-correlations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353" t="67681" r="48843" b="2795"/>
            <a:stretch>
              <a:fillRect/>
            </a:stretch>
          </p:blipFill>
          <p:spPr bwMode="auto">
            <a:xfrm>
              <a:off x="3042086" y="3035250"/>
              <a:ext cx="5943600" cy="26670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509090" y="2609582"/>
              <a:ext cx="342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Berlin Sans FB Demi" pitchFamily="34" charset="0"/>
                </a:rPr>
                <a:t>N-America: Atlantic</a:t>
              </a:r>
              <a:endParaRPr lang="en-US" sz="2000" dirty="0">
                <a:latin typeface="Berlin Sans FB Dem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07622" y="2609582"/>
              <a:ext cx="342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Berlin Sans FB Demi" pitchFamily="34" charset="0"/>
                </a:rPr>
                <a:t>Europe: Atlantic</a:t>
              </a:r>
              <a:endParaRPr lang="en-US" sz="2000" dirty="0">
                <a:latin typeface="Berlin Sans FB Dem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95490" y="2609582"/>
              <a:ext cx="342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Berlin Sans FB Demi" pitchFamily="34" charset="0"/>
                </a:rPr>
                <a:t>Asia: Pacific</a:t>
              </a:r>
              <a:endParaRPr lang="en-US" sz="2000" dirty="0">
                <a:latin typeface="Berlin Sans FB Demi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45861" y="5793398"/>
            <a:ext cx="802186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400" b="1" i="1" dirty="0" smtClean="0">
                <a:solidFill>
                  <a:prstClr val="black"/>
                </a:solidFill>
                <a:latin typeface="Arial Black"/>
                <a:cs typeface="Arial Black"/>
              </a:rPr>
              <a:t>“ … but today I’m only going to talk about the first panel …”</a:t>
            </a:r>
            <a:endParaRPr lang="en-US" sz="2400" b="1" i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8153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7027" y="1248075"/>
            <a:ext cx="802186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FF0000"/>
                </a:solidFill>
                <a:latin typeface="Arial Black"/>
                <a:cs typeface="Arial Black"/>
              </a:rPr>
              <a:t>2. Thou shalt not copy and paste graphs from papers (not even your own)</a:t>
            </a:r>
            <a:endParaRPr lang="en-US" sz="28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6284" y="365878"/>
            <a:ext cx="61059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Graph rules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5" name="Picture 4" descr="Screen Shot 2015-04-15 at 9.20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21" y="2495336"/>
            <a:ext cx="6530506" cy="4188603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>
          <a:xfrm>
            <a:off x="2626915" y="2495336"/>
            <a:ext cx="4168329" cy="3785504"/>
          </a:xfrm>
          <a:prstGeom prst="mathMultiply">
            <a:avLst>
              <a:gd name="adj1" fmla="val 85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8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"/>
            <a:ext cx="9144000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a publication (left side), the focus is on clarity, simplicity, and the use of colors is often constrained. But </a:t>
            </a:r>
            <a:r>
              <a:rPr lang="en-US" dirty="0" smtClean="0"/>
              <a:t>for a presentation the </a:t>
            </a:r>
            <a:r>
              <a:rPr lang="en-US" dirty="0"/>
              <a:t>graphs are best reworked </a:t>
            </a:r>
            <a:r>
              <a:rPr lang="en-US" dirty="0" smtClean="0"/>
              <a:t>to direct the audience’s </a:t>
            </a:r>
            <a:r>
              <a:rPr lang="en-US" dirty="0"/>
              <a:t>attention. Here, </a:t>
            </a:r>
            <a:r>
              <a:rPr lang="en-US" dirty="0" smtClean="0"/>
              <a:t>the </a:t>
            </a:r>
            <a:r>
              <a:rPr lang="en-US" dirty="0"/>
              <a:t>background sets the stage for the </a:t>
            </a:r>
            <a:r>
              <a:rPr lang="en-US" dirty="0" smtClean="0"/>
              <a:t>study habitat, the </a:t>
            </a:r>
            <a:r>
              <a:rPr lang="en-US" dirty="0"/>
              <a:t>graphs are combined, colored and annotated.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a presentation, nobody can read a figure caption!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8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027" y="1248075"/>
            <a:ext cx="802186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FF0000"/>
                </a:solidFill>
                <a:latin typeface="Arial Black"/>
                <a:cs typeface="Arial Black"/>
              </a:rPr>
              <a:t>3. Know the complexity of your graph – adjust your presentation accordingly</a:t>
            </a:r>
            <a:endParaRPr lang="en-US" sz="28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284" y="365878"/>
            <a:ext cx="61059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Graph rules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499332" y="2773968"/>
            <a:ext cx="8288946" cy="3583219"/>
            <a:chOff x="499332" y="2773968"/>
            <a:chExt cx="8288946" cy="3583219"/>
          </a:xfrm>
        </p:grpSpPr>
        <p:sp>
          <p:nvSpPr>
            <p:cNvPr id="4" name="TextBox 3"/>
            <p:cNvSpPr txBox="1"/>
            <p:nvPr/>
          </p:nvSpPr>
          <p:spPr>
            <a:xfrm>
              <a:off x="1368163" y="2773968"/>
              <a:ext cx="6105950" cy="584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Arial Black"/>
                  <a:cs typeface="Arial Black"/>
                </a:rPr>
                <a:t>1</a:t>
              </a:r>
              <a:r>
                <a:rPr lang="en-US" sz="3200" baseline="30000" dirty="0" smtClean="0">
                  <a:solidFill>
                    <a:prstClr val="black"/>
                  </a:solidFill>
                  <a:latin typeface="Arial Black"/>
                  <a:cs typeface="Arial Black"/>
                </a:rPr>
                <a:t>st</a:t>
              </a:r>
              <a:r>
                <a:rPr lang="en-US" sz="3200" dirty="0" smtClean="0">
                  <a:solidFill>
                    <a:prstClr val="black"/>
                  </a:solidFill>
                  <a:latin typeface="Arial Black"/>
                  <a:cs typeface="Arial Black"/>
                </a:rPr>
                <a:t> order graphs</a:t>
              </a:r>
              <a:endParaRPr lang="en-US" sz="3200" b="1" dirty="0">
                <a:solidFill>
                  <a:prstClr val="black"/>
                </a:solidFill>
                <a:latin typeface="Arial Black"/>
                <a:cs typeface="Arial Black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6171" y="3831435"/>
              <a:ext cx="1888959" cy="1409454"/>
            </a:xfrm>
            <a:prstGeom prst="rect">
              <a:avLst/>
            </a:prstGeom>
          </p:spPr>
        </p:pic>
        <p:grpSp>
          <p:nvGrpSpPr>
            <p:cNvPr id="96" name="Group 95"/>
            <p:cNvGrpSpPr/>
            <p:nvPr/>
          </p:nvGrpSpPr>
          <p:grpSpPr>
            <a:xfrm>
              <a:off x="3101079" y="3860712"/>
              <a:ext cx="2142374" cy="1350901"/>
              <a:chOff x="3589856" y="4244808"/>
              <a:chExt cx="2142374" cy="1350901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3589856" y="4244808"/>
                <a:ext cx="27709" cy="134580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608790" y="5585879"/>
                <a:ext cx="2123440" cy="983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/>
              <p:cNvGrpSpPr/>
              <p:nvPr/>
            </p:nvGrpSpPr>
            <p:grpSpPr>
              <a:xfrm>
                <a:off x="3791670" y="4500351"/>
                <a:ext cx="1790192" cy="727316"/>
                <a:chOff x="1158240" y="2194560"/>
                <a:chExt cx="1790192" cy="751840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 flipH="1">
                  <a:off x="1158240" y="2346960"/>
                  <a:ext cx="1788160" cy="44704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Oval 85"/>
                <p:cNvSpPr>
                  <a:spLocks noChangeAspect="1"/>
                </p:cNvSpPr>
                <p:nvPr/>
              </p:nvSpPr>
              <p:spPr>
                <a:xfrm>
                  <a:off x="1168400" y="2854960"/>
                  <a:ext cx="83312" cy="91440"/>
                </a:xfrm>
                <a:prstGeom prst="ellipse">
                  <a:avLst/>
                </a:prstGeom>
                <a:solidFill>
                  <a:srgbClr val="FF7F8C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sp>
              <p:nvSpPr>
                <p:cNvPr id="87" name="Oval 86"/>
                <p:cNvSpPr>
                  <a:spLocks noChangeAspect="1"/>
                </p:cNvSpPr>
                <p:nvPr/>
              </p:nvSpPr>
              <p:spPr>
                <a:xfrm>
                  <a:off x="1442720" y="2489200"/>
                  <a:ext cx="83312" cy="91440"/>
                </a:xfrm>
                <a:prstGeom prst="ellipse">
                  <a:avLst/>
                </a:prstGeom>
                <a:solidFill>
                  <a:srgbClr val="FF7F8C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sp>
              <p:nvSpPr>
                <p:cNvPr id="88" name="Oval 87"/>
                <p:cNvSpPr>
                  <a:spLocks noChangeAspect="1"/>
                </p:cNvSpPr>
                <p:nvPr/>
              </p:nvSpPr>
              <p:spPr>
                <a:xfrm>
                  <a:off x="1595120" y="2692400"/>
                  <a:ext cx="83312" cy="91440"/>
                </a:xfrm>
                <a:prstGeom prst="ellipse">
                  <a:avLst/>
                </a:prstGeom>
                <a:solidFill>
                  <a:srgbClr val="FF7F8C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sp>
              <p:nvSpPr>
                <p:cNvPr id="89" name="Oval 88"/>
                <p:cNvSpPr>
                  <a:spLocks noChangeAspect="1"/>
                </p:cNvSpPr>
                <p:nvPr/>
              </p:nvSpPr>
              <p:spPr>
                <a:xfrm>
                  <a:off x="1828800" y="2489200"/>
                  <a:ext cx="83312" cy="91440"/>
                </a:xfrm>
                <a:prstGeom prst="ellipse">
                  <a:avLst/>
                </a:prstGeom>
                <a:solidFill>
                  <a:srgbClr val="FF7F8C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sp>
              <p:nvSpPr>
                <p:cNvPr id="90" name="Oval 89"/>
                <p:cNvSpPr>
                  <a:spLocks noChangeAspect="1"/>
                </p:cNvSpPr>
                <p:nvPr/>
              </p:nvSpPr>
              <p:spPr>
                <a:xfrm>
                  <a:off x="2255520" y="2641600"/>
                  <a:ext cx="83312" cy="91440"/>
                </a:xfrm>
                <a:prstGeom prst="ellipse">
                  <a:avLst/>
                </a:prstGeom>
                <a:solidFill>
                  <a:srgbClr val="FF7F8C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sp>
              <p:nvSpPr>
                <p:cNvPr id="91" name="Oval 90"/>
                <p:cNvSpPr>
                  <a:spLocks noChangeAspect="1"/>
                </p:cNvSpPr>
                <p:nvPr/>
              </p:nvSpPr>
              <p:spPr>
                <a:xfrm>
                  <a:off x="2407920" y="2499360"/>
                  <a:ext cx="83312" cy="91440"/>
                </a:xfrm>
                <a:prstGeom prst="ellipse">
                  <a:avLst/>
                </a:prstGeom>
                <a:solidFill>
                  <a:srgbClr val="FF7F8C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sp>
              <p:nvSpPr>
                <p:cNvPr id="92" name="Oval 91"/>
                <p:cNvSpPr>
                  <a:spLocks noChangeAspect="1"/>
                </p:cNvSpPr>
                <p:nvPr/>
              </p:nvSpPr>
              <p:spPr>
                <a:xfrm>
                  <a:off x="2509520" y="2214880"/>
                  <a:ext cx="83312" cy="91440"/>
                </a:xfrm>
                <a:prstGeom prst="ellipse">
                  <a:avLst/>
                </a:prstGeom>
                <a:solidFill>
                  <a:srgbClr val="FF7F8C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sp>
              <p:nvSpPr>
                <p:cNvPr id="93" name="Oval 92"/>
                <p:cNvSpPr>
                  <a:spLocks noChangeAspect="1"/>
                </p:cNvSpPr>
                <p:nvPr/>
              </p:nvSpPr>
              <p:spPr>
                <a:xfrm>
                  <a:off x="2661920" y="2367280"/>
                  <a:ext cx="83312" cy="91440"/>
                </a:xfrm>
                <a:prstGeom prst="ellipse">
                  <a:avLst/>
                </a:prstGeom>
                <a:solidFill>
                  <a:srgbClr val="FF7F8C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  <p:sp>
              <p:nvSpPr>
                <p:cNvPr id="94" name="Oval 93"/>
                <p:cNvSpPr>
                  <a:spLocks noChangeAspect="1"/>
                </p:cNvSpPr>
                <p:nvPr/>
              </p:nvSpPr>
              <p:spPr>
                <a:xfrm>
                  <a:off x="2865120" y="2194560"/>
                  <a:ext cx="83312" cy="91440"/>
                </a:xfrm>
                <a:prstGeom prst="ellipse">
                  <a:avLst/>
                </a:prstGeom>
                <a:solidFill>
                  <a:srgbClr val="FF7F8C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kern="1200"/>
                </a:p>
              </p:txBody>
            </p:sp>
          </p:grpSp>
        </p:grpSp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182"/>
            <a:stretch/>
          </p:blipFill>
          <p:spPr>
            <a:xfrm>
              <a:off x="5872567" y="3658310"/>
              <a:ext cx="2915711" cy="1755704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499332" y="5464635"/>
              <a:ext cx="8288946" cy="8925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2800" dirty="0" smtClean="0">
                  <a:solidFill>
                    <a:prstClr val="black"/>
                  </a:solidFill>
                  <a:latin typeface="Arial Black"/>
                  <a:cs typeface="Arial Black"/>
                </a:rPr>
                <a:t>Simple pie, regression, or bar graphs</a:t>
              </a:r>
            </a:p>
            <a:p>
              <a:pPr algn="ctr" defTabSz="914400"/>
              <a:r>
                <a:rPr lang="en-US" sz="2400" b="1" i="1" dirty="0" smtClean="0">
                  <a:solidFill>
                    <a:prstClr val="black"/>
                  </a:solidFill>
                  <a:latin typeface="Arial Black"/>
                  <a:cs typeface="Arial Black"/>
                </a:rPr>
                <a:t>(You can simply state the message)</a:t>
              </a:r>
              <a:endParaRPr lang="en-US" sz="2400" b="1" i="1" dirty="0">
                <a:solidFill>
                  <a:prstClr val="black"/>
                </a:solidFill>
                <a:latin typeface="Arial Black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793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185" y="353166"/>
            <a:ext cx="3929519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2</a:t>
            </a:r>
            <a:r>
              <a:rPr lang="en-US" sz="3200" baseline="30000" dirty="0" smtClean="0">
                <a:solidFill>
                  <a:prstClr val="black"/>
                </a:solidFill>
                <a:latin typeface="Arial Black"/>
                <a:cs typeface="Arial Black"/>
              </a:rPr>
              <a:t>nd</a:t>
            </a:r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 order graphs</a:t>
            </a:r>
            <a:endParaRPr lang="en-US" sz="32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237"/>
          <a:stretch/>
        </p:blipFill>
        <p:spPr>
          <a:xfrm>
            <a:off x="5503495" y="232330"/>
            <a:ext cx="3394431" cy="20815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94940"/>
            <a:ext cx="4656805" cy="36256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 Black"/>
                <a:cs typeface="Arial Black"/>
              </a:rPr>
              <a:t>Nested bar graphs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Multiple panels of 1</a:t>
            </a:r>
            <a:r>
              <a:rPr lang="en-US" sz="2400" b="1" baseline="30000" dirty="0" smtClean="0">
                <a:solidFill>
                  <a:prstClr val="black"/>
                </a:solidFill>
                <a:latin typeface="Arial Black"/>
                <a:cs typeface="Arial Black"/>
              </a:rPr>
              <a:t>st</a:t>
            </a: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 order graphs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Multi-category pies 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Multiple regression or other line graphs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Simple 3D (e.g. surface plots)</a:t>
            </a:r>
            <a:endParaRPr lang="en-US" sz="24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218" y="5014681"/>
            <a:ext cx="555937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sz="2400" b="1" i="1" dirty="0" smtClean="0">
                <a:solidFill>
                  <a:srgbClr val="FF0000"/>
                </a:solidFill>
                <a:latin typeface="Arial Black"/>
                <a:cs typeface="Arial Black"/>
              </a:rPr>
              <a:t>Guide the eye of the audience by connecting the colors/labels of your graph to your message step by step</a:t>
            </a:r>
            <a:endParaRPr lang="en-US" sz="2400" b="1" i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573113" y="2651407"/>
            <a:ext cx="2142374" cy="1729832"/>
            <a:chOff x="6573113" y="2651407"/>
            <a:chExt cx="2142374" cy="172983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573113" y="2651407"/>
              <a:ext cx="27709" cy="17298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592047" y="4361582"/>
              <a:ext cx="2123440" cy="98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 rot="20752716">
              <a:off x="6764517" y="2886808"/>
              <a:ext cx="1790192" cy="727316"/>
              <a:chOff x="1158240" y="2194560"/>
              <a:chExt cx="1790192" cy="75184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>
                <a:off x="1158240" y="2346960"/>
                <a:ext cx="1788160" cy="44704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1168400" y="2854960"/>
                <a:ext cx="83312" cy="91440"/>
              </a:xfrm>
              <a:prstGeom prst="ellipse">
                <a:avLst/>
              </a:prstGeom>
              <a:solidFill>
                <a:srgbClr val="FF7F8C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1442720" y="2489200"/>
                <a:ext cx="83312" cy="91440"/>
              </a:xfrm>
              <a:prstGeom prst="ellipse">
                <a:avLst/>
              </a:prstGeom>
              <a:solidFill>
                <a:srgbClr val="FF7F8C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1595120" y="2692400"/>
                <a:ext cx="83312" cy="91440"/>
              </a:xfrm>
              <a:prstGeom prst="ellipse">
                <a:avLst/>
              </a:prstGeom>
              <a:solidFill>
                <a:srgbClr val="FF7F8C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1828800" y="2489200"/>
                <a:ext cx="83312" cy="91440"/>
              </a:xfrm>
              <a:prstGeom prst="ellipse">
                <a:avLst/>
              </a:prstGeom>
              <a:solidFill>
                <a:srgbClr val="FF7F8C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2255520" y="2641600"/>
                <a:ext cx="83312" cy="91440"/>
              </a:xfrm>
              <a:prstGeom prst="ellipse">
                <a:avLst/>
              </a:prstGeom>
              <a:solidFill>
                <a:srgbClr val="FF7F8C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2407920" y="2499360"/>
                <a:ext cx="83312" cy="91440"/>
              </a:xfrm>
              <a:prstGeom prst="ellipse">
                <a:avLst/>
              </a:prstGeom>
              <a:solidFill>
                <a:srgbClr val="FF7F8C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2509520" y="2214880"/>
                <a:ext cx="83312" cy="91440"/>
              </a:xfrm>
              <a:prstGeom prst="ellipse">
                <a:avLst/>
              </a:prstGeom>
              <a:solidFill>
                <a:srgbClr val="FF7F8C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2661920" y="2367280"/>
                <a:ext cx="83312" cy="91440"/>
              </a:xfrm>
              <a:prstGeom prst="ellipse">
                <a:avLst/>
              </a:prstGeom>
              <a:solidFill>
                <a:srgbClr val="FF7F8C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2865120" y="2194560"/>
                <a:ext cx="83312" cy="91440"/>
              </a:xfrm>
              <a:prstGeom prst="ellipse">
                <a:avLst/>
              </a:prstGeom>
              <a:solidFill>
                <a:srgbClr val="FF7F8C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815567" y="3359067"/>
              <a:ext cx="1790192" cy="727315"/>
              <a:chOff x="1158240" y="2194561"/>
              <a:chExt cx="1790192" cy="751839"/>
            </a:xfrm>
            <a:solidFill>
              <a:srgbClr val="FFFF00"/>
            </a:solidFill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1158240" y="2346960"/>
                <a:ext cx="1788160" cy="447040"/>
              </a:xfrm>
              <a:prstGeom prst="line">
                <a:avLst/>
              </a:prstGeom>
              <a:grpFill/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1168400" y="2854960"/>
                <a:ext cx="83312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1442720" y="2489200"/>
                <a:ext cx="83312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1595120" y="2692400"/>
                <a:ext cx="83312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1828800" y="2489200"/>
                <a:ext cx="83312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2255520" y="2641600"/>
                <a:ext cx="83312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2407920" y="2499360"/>
                <a:ext cx="83312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2509520" y="2214880"/>
                <a:ext cx="83312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2661920" y="2367280"/>
                <a:ext cx="83312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2865120" y="2194561"/>
                <a:ext cx="83312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7638526" y="3873694"/>
            <a:ext cx="1076961" cy="449719"/>
            <a:chOff x="7638526" y="3873694"/>
            <a:chExt cx="1076961" cy="449719"/>
          </a:xfrm>
        </p:grpSpPr>
        <p:sp>
          <p:nvSpPr>
            <p:cNvPr id="18" name="Rectangle 17"/>
            <p:cNvSpPr/>
            <p:nvPr/>
          </p:nvSpPr>
          <p:spPr>
            <a:xfrm>
              <a:off x="7638526" y="3873694"/>
              <a:ext cx="1076961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kern="1200" dirty="0" smtClean="0">
                  <a:solidFill>
                    <a:srgbClr val="FF0000"/>
                  </a:solidFill>
                  <a:effectLst/>
                  <a:latin typeface="Arial Black"/>
                  <a:cs typeface="Arial Black"/>
                </a:rPr>
                <a:t>control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38526" y="4046414"/>
              <a:ext cx="1076961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kern="1200" dirty="0" smtClean="0">
                  <a:solidFill>
                    <a:srgbClr val="3366FF"/>
                  </a:solidFill>
                  <a:effectLst/>
                  <a:latin typeface="Arial Black"/>
                  <a:cs typeface="Arial Black"/>
                </a:rPr>
                <a:t>treatment</a:t>
              </a:r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811" y="4676058"/>
            <a:ext cx="2909256" cy="218194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805" y="2716735"/>
            <a:ext cx="1655898" cy="157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2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0185" y="353166"/>
            <a:ext cx="3929519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3</a:t>
            </a:r>
            <a:r>
              <a:rPr lang="en-US" sz="3200" baseline="30000" dirty="0" smtClean="0">
                <a:solidFill>
                  <a:prstClr val="black"/>
                </a:solidFill>
                <a:latin typeface="Arial Black"/>
                <a:cs typeface="Arial Black"/>
              </a:rPr>
              <a:t>rd</a:t>
            </a:r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 order graphs</a:t>
            </a:r>
            <a:endParaRPr lang="en-US" sz="32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416539"/>
            <a:ext cx="4656805" cy="3182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Multiple panels of 2</a:t>
            </a:r>
            <a:r>
              <a:rPr lang="en-US" sz="2400" b="1" baseline="30000" dirty="0" smtClean="0">
                <a:solidFill>
                  <a:prstClr val="black"/>
                </a:solidFill>
                <a:latin typeface="Arial Black"/>
                <a:cs typeface="Arial Black"/>
              </a:rPr>
              <a:t>nd</a:t>
            </a: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  order graphs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Multiple line, time series graphs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Correlation matrices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Advanced 3D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Contour plots</a:t>
            </a:r>
            <a:endParaRPr lang="en-US" sz="24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218" y="4830015"/>
            <a:ext cx="555937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sz="2400" b="1" i="1" dirty="0" smtClean="0">
                <a:solidFill>
                  <a:srgbClr val="FF0000"/>
                </a:solidFill>
                <a:latin typeface="Arial Black"/>
                <a:cs typeface="Arial Black"/>
              </a:rPr>
              <a:t>Tell the audience what pattern you want them to look at exactly, e.g., “ the fact that the green is getting successively less over time …”</a:t>
            </a:r>
            <a:endParaRPr lang="en-US" sz="2400" b="1" i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65355" y="488500"/>
            <a:ext cx="4081489" cy="1440141"/>
            <a:chOff x="737690" y="3035250"/>
            <a:chExt cx="8247996" cy="2698532"/>
          </a:xfrm>
        </p:grpSpPr>
        <p:pic>
          <p:nvPicPr>
            <p:cNvPr id="13" name="Picture 2" descr="E:\Dropbox\Hannes (Work)\ASLO New Orleans\Fig04 - allgrad-correlations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595" t="2724" r="48843" b="67750"/>
            <a:stretch>
              <a:fillRect/>
            </a:stretch>
          </p:blipFill>
          <p:spPr bwMode="auto">
            <a:xfrm>
              <a:off x="737690" y="3066782"/>
              <a:ext cx="2667000" cy="2667000"/>
            </a:xfrm>
            <a:prstGeom prst="rect">
              <a:avLst/>
            </a:prstGeom>
            <a:noFill/>
          </p:spPr>
        </p:pic>
        <p:pic>
          <p:nvPicPr>
            <p:cNvPr id="14" name="Picture 2" descr="E:\Dropbox\Hannes (Work)\ASLO New Orleans\Fig04 - allgrad-correlations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353" t="67681" r="48843" b="2795"/>
            <a:stretch>
              <a:fillRect/>
            </a:stretch>
          </p:blipFill>
          <p:spPr bwMode="auto">
            <a:xfrm>
              <a:off x="3042086" y="3035250"/>
              <a:ext cx="5943600" cy="2667000"/>
            </a:xfrm>
            <a:prstGeom prst="rect">
              <a:avLst/>
            </a:prstGeom>
            <a:noFill/>
          </p:spPr>
        </p:pic>
      </p:grpSp>
      <p:pic>
        <p:nvPicPr>
          <p:cNvPr id="2" name="Picture 1" descr="Screen Shot 2016-04-12 at 1.42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91" y="2173936"/>
            <a:ext cx="3531953" cy="2501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912" y="4918913"/>
            <a:ext cx="2637367" cy="185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4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7027" y="1248075"/>
            <a:ext cx="802186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FF0000"/>
                </a:solidFill>
                <a:latin typeface="Arial Black"/>
                <a:cs typeface="Arial Black"/>
              </a:rPr>
              <a:t>4. Complexity also increases with the kind of unit depicted</a:t>
            </a:r>
            <a:endParaRPr lang="en-US" sz="28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6284" y="365878"/>
            <a:ext cx="61059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Graph rules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362" y="2261850"/>
            <a:ext cx="8694872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sz="2600" b="1" u="sng" dirty="0" smtClean="0">
                <a:solidFill>
                  <a:prstClr val="black"/>
                </a:solidFill>
                <a:latin typeface="Arial Black"/>
                <a:cs typeface="Arial Black"/>
              </a:rPr>
              <a:t>1</a:t>
            </a:r>
            <a:r>
              <a:rPr lang="en-US" sz="2600" b="1" u="sng" baseline="30000" dirty="0" smtClean="0">
                <a:solidFill>
                  <a:prstClr val="black"/>
                </a:solidFill>
                <a:latin typeface="Arial Black"/>
                <a:cs typeface="Arial Black"/>
              </a:rPr>
              <a:t>st</a:t>
            </a:r>
            <a:r>
              <a:rPr lang="en-US" sz="2600" b="1" u="sng" dirty="0" smtClean="0">
                <a:solidFill>
                  <a:prstClr val="black"/>
                </a:solidFill>
                <a:latin typeface="Arial Black"/>
                <a:cs typeface="Arial Black"/>
              </a:rPr>
              <a:t> order units:</a:t>
            </a:r>
          </a:p>
          <a:p>
            <a:pPr defTabSz="914400"/>
            <a:r>
              <a:rPr lang="en-US" sz="2600" b="1" dirty="0" smtClean="0">
                <a:solidFill>
                  <a:prstClr val="black"/>
                </a:solidFill>
                <a:latin typeface="Arial Black"/>
                <a:cs typeface="Arial Black"/>
              </a:rPr>
              <a:t>Length, weight, temperature, distance, time …</a:t>
            </a:r>
            <a:endParaRPr lang="en-US" sz="26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362" y="3480069"/>
            <a:ext cx="8694872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sz="2600" b="1" u="sng" dirty="0" smtClean="0">
                <a:solidFill>
                  <a:prstClr val="black"/>
                </a:solidFill>
                <a:latin typeface="Arial Black"/>
                <a:cs typeface="Arial Black"/>
              </a:rPr>
              <a:t>2</a:t>
            </a:r>
            <a:r>
              <a:rPr lang="en-US" sz="2600" b="1" u="sng" baseline="30000" dirty="0" smtClean="0">
                <a:solidFill>
                  <a:prstClr val="black"/>
                </a:solidFill>
                <a:latin typeface="Arial Black"/>
                <a:cs typeface="Arial Black"/>
              </a:rPr>
              <a:t>nd</a:t>
            </a:r>
            <a:r>
              <a:rPr lang="en-US" sz="2600" b="1" u="sng" dirty="0" smtClean="0">
                <a:solidFill>
                  <a:prstClr val="black"/>
                </a:solidFill>
                <a:latin typeface="Arial Black"/>
                <a:cs typeface="Arial Black"/>
              </a:rPr>
              <a:t> order units:</a:t>
            </a:r>
          </a:p>
          <a:p>
            <a:pPr defTabSz="914400"/>
            <a:r>
              <a:rPr lang="en-US" sz="2600" b="1" dirty="0" smtClean="0">
                <a:solidFill>
                  <a:prstClr val="black"/>
                </a:solidFill>
                <a:latin typeface="Arial Black"/>
                <a:cs typeface="Arial Black"/>
              </a:rPr>
              <a:t>Rates (e.g., growth), residuals, anomalies</a:t>
            </a:r>
            <a:endParaRPr lang="en-US" sz="26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362" y="4691659"/>
            <a:ext cx="8694872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/>
            <a:r>
              <a:rPr lang="en-US" sz="2600" b="1" u="sng" dirty="0" smtClean="0">
                <a:solidFill>
                  <a:prstClr val="black"/>
                </a:solidFill>
                <a:latin typeface="Arial Black"/>
                <a:cs typeface="Arial Black"/>
              </a:rPr>
              <a:t>3</a:t>
            </a:r>
            <a:r>
              <a:rPr lang="en-US" sz="2600" b="1" u="sng" baseline="30000" dirty="0" smtClean="0">
                <a:solidFill>
                  <a:prstClr val="black"/>
                </a:solidFill>
                <a:latin typeface="Arial Black"/>
                <a:cs typeface="Arial Black"/>
              </a:rPr>
              <a:t>rd</a:t>
            </a:r>
            <a:r>
              <a:rPr lang="en-US" sz="2600" b="1" u="sng" dirty="0" smtClean="0">
                <a:solidFill>
                  <a:prstClr val="black"/>
                </a:solidFill>
                <a:latin typeface="Arial Black"/>
                <a:cs typeface="Arial Black"/>
              </a:rPr>
              <a:t> order units:</a:t>
            </a:r>
          </a:p>
          <a:p>
            <a:pPr defTabSz="914400"/>
            <a:r>
              <a:rPr lang="en-US" sz="2600" b="1" dirty="0" smtClean="0">
                <a:solidFill>
                  <a:prstClr val="black"/>
                </a:solidFill>
                <a:latin typeface="Arial Black"/>
                <a:cs typeface="Arial Black"/>
              </a:rPr>
              <a:t>Ratios (e.g., </a:t>
            </a:r>
            <a:r>
              <a:rPr lang="en-US" sz="2600" b="1" dirty="0" err="1" smtClean="0">
                <a:solidFill>
                  <a:prstClr val="black"/>
                </a:solidFill>
                <a:latin typeface="Arial Black"/>
                <a:cs typeface="Arial Black"/>
              </a:rPr>
              <a:t>Sr:Ba</a:t>
            </a:r>
            <a:r>
              <a:rPr lang="en-US" sz="2600" b="1" dirty="0" smtClean="0">
                <a:solidFill>
                  <a:prstClr val="black"/>
                </a:solidFill>
                <a:latin typeface="Arial Black"/>
                <a:cs typeface="Arial Black"/>
              </a:rPr>
              <a:t>), derived statistics (plot of P- or R</a:t>
            </a:r>
            <a:r>
              <a:rPr lang="en-US" sz="2600" b="1" baseline="30000" dirty="0" smtClean="0">
                <a:solidFill>
                  <a:prstClr val="black"/>
                </a:solidFill>
                <a:latin typeface="Arial Black"/>
                <a:cs typeface="Arial Black"/>
              </a:rPr>
              <a:t>2</a:t>
            </a:r>
            <a:r>
              <a:rPr lang="en-US" sz="2600" b="1" dirty="0" smtClean="0">
                <a:solidFill>
                  <a:prstClr val="black"/>
                </a:solidFill>
                <a:latin typeface="Arial Black"/>
                <a:cs typeface="Arial Black"/>
              </a:rPr>
              <a:t>-values), replace with indices?</a:t>
            </a:r>
            <a:endParaRPr lang="en-US" sz="26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35765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6284" y="2117771"/>
            <a:ext cx="6664984" cy="3412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 defTabSz="914400">
              <a:lnSpc>
                <a:spcPct val="130000"/>
              </a:lnSpc>
              <a:spcAft>
                <a:spcPts val="1800"/>
              </a:spcAft>
              <a:buFont typeface="+mj-lt"/>
              <a:buAutoNum type="arabicPeriod" startAt="5"/>
            </a:pPr>
            <a:r>
              <a:rPr lang="en-US" sz="2800" b="1" dirty="0" smtClean="0">
                <a:effectLst/>
                <a:latin typeface="Arial Black"/>
                <a:cs typeface="Arial Black"/>
              </a:rPr>
              <a:t>Always introduce axes labels</a:t>
            </a:r>
          </a:p>
          <a:p>
            <a:pPr marL="514350" indent="-514350" defTabSz="914400">
              <a:lnSpc>
                <a:spcPct val="130000"/>
              </a:lnSpc>
              <a:spcAft>
                <a:spcPts val="1800"/>
              </a:spcAft>
              <a:buFont typeface="+mj-lt"/>
              <a:buAutoNum type="arabicPeriod" startAt="5"/>
            </a:pPr>
            <a:r>
              <a:rPr lang="en-US" sz="2800" b="1" dirty="0" smtClean="0">
                <a:effectLst/>
                <a:latin typeface="Arial Black"/>
                <a:cs typeface="Arial Black"/>
              </a:rPr>
              <a:t>Font rules apply to tick and axes labels, too!</a:t>
            </a:r>
          </a:p>
          <a:p>
            <a:pPr marL="514350" indent="-514350" defTabSz="914400">
              <a:lnSpc>
                <a:spcPct val="140000"/>
              </a:lnSpc>
              <a:spcAft>
                <a:spcPts val="1800"/>
              </a:spcAft>
              <a:buFont typeface="+mj-lt"/>
              <a:buAutoNum type="arabicPeriod" startAt="5"/>
            </a:pPr>
            <a:r>
              <a:rPr lang="en-US" sz="2800" b="1" dirty="0" smtClean="0">
                <a:effectLst/>
                <a:latin typeface="Arial Black"/>
                <a:cs typeface="Arial Black"/>
              </a:rPr>
              <a:t>Have a few extra slides/graphs for questions ready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6284" y="537783"/>
            <a:ext cx="61059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Graph rules</a:t>
            </a:r>
            <a:endParaRPr lang="en-US" sz="36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3880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72505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14285" y="0"/>
            <a:ext cx="2125761" cy="68580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51000">
                <a:schemeClr val="accent1">
                  <a:shade val="93000"/>
                  <a:satMod val="130000"/>
                </a:schemeClr>
              </a:gs>
              <a:gs pos="100000">
                <a:srgbClr val="4595F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29510" y="0"/>
            <a:ext cx="2268384" cy="6858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97893" y="0"/>
            <a:ext cx="164610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921" y="421619"/>
            <a:ext cx="91439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30000"/>
              </a:lnSpc>
              <a:spcAft>
                <a:spcPts val="1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glow rad="76200">
                    <a:schemeClr val="tx1"/>
                  </a:glow>
                </a:effectLst>
                <a:latin typeface="Arial Black"/>
                <a:cs typeface="Arial Black"/>
              </a:rPr>
              <a:t>Use consistent, contrasting colors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21" y="1891633"/>
            <a:ext cx="91439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30000"/>
              </a:lnSpc>
              <a:spcAft>
                <a:spcPts val="18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Arial Black"/>
                <a:cs typeface="Arial Black"/>
              </a:rPr>
              <a:t>Use consistent, contrasting colors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3619726"/>
            <a:ext cx="91439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30000"/>
              </a:lnSpc>
              <a:spcAft>
                <a:spcPts val="1800"/>
              </a:spcAft>
            </a:pPr>
            <a:r>
              <a:rPr lang="en-US" sz="3600" b="1" dirty="0">
                <a:solidFill>
                  <a:srgbClr val="FBEB17"/>
                </a:solidFill>
                <a:effectLst>
                  <a:glow rad="76200">
                    <a:schemeClr val="tx1"/>
                  </a:glow>
                </a:effectLst>
                <a:latin typeface="Arial Black"/>
                <a:cs typeface="Arial Black"/>
              </a:rPr>
              <a:t>Use consistent, contrasting colors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334236"/>
            <a:ext cx="91439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30000"/>
              </a:lnSpc>
              <a:spcAft>
                <a:spcPts val="1800"/>
              </a:spcAft>
            </a:pPr>
            <a:r>
              <a:rPr lang="en-US" sz="3600" b="1" dirty="0">
                <a:effectLst>
                  <a:glow rad="76200">
                    <a:schemeClr val="bg1"/>
                  </a:glow>
                </a:effectLst>
                <a:latin typeface="Arial Black"/>
                <a:cs typeface="Arial Black"/>
              </a:rPr>
              <a:t>Use consistent, contrasting colors</a:t>
            </a:r>
          </a:p>
        </p:txBody>
      </p:sp>
    </p:spTree>
    <p:extLst>
      <p:ext uri="{BB962C8B-B14F-4D97-AF65-F5344CB8AC3E}">
        <p14:creationId xmlns:p14="http://schemas.microsoft.com/office/powerpoint/2010/main" val="263765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76284" y="1222100"/>
            <a:ext cx="61059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Acknowledgements</a:t>
            </a:r>
            <a:endParaRPr lang="en-US" sz="36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0373" y="2086083"/>
            <a:ext cx="7034054" cy="36420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defTabSz="914400">
              <a:lnSpc>
                <a:spcPct val="12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  <a:effectLst>
                  <a:glow rad="76200">
                    <a:schemeClr val="bg1"/>
                  </a:glow>
                </a:effectLst>
                <a:latin typeface="Arial Black"/>
                <a:cs typeface="Arial Black"/>
              </a:rPr>
              <a:t>Be brief, stick to collaborators, funders</a:t>
            </a:r>
          </a:p>
          <a:p>
            <a:pPr marL="457200" indent="-457200" defTabSz="914400">
              <a:lnSpc>
                <a:spcPct val="12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  <a:effectLst>
                  <a:glow rad="76200">
                    <a:schemeClr val="bg1"/>
                  </a:glow>
                </a:effectLst>
                <a:latin typeface="Arial Black"/>
                <a:cs typeface="Arial Black"/>
              </a:rPr>
              <a:t>Your co-authors don’t need to be thanked</a:t>
            </a:r>
          </a:p>
          <a:p>
            <a:pPr marL="457200" indent="-457200" defTabSz="914400">
              <a:lnSpc>
                <a:spcPct val="12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  <a:effectLst>
                  <a:glow rad="76200">
                    <a:schemeClr val="bg1"/>
                  </a:glow>
                </a:effectLst>
                <a:latin typeface="Arial Black"/>
                <a:cs typeface="Arial Black"/>
              </a:rPr>
              <a:t>Neither do your parents, friends or lab mates</a:t>
            </a:r>
          </a:p>
        </p:txBody>
      </p:sp>
    </p:spTree>
    <p:extLst>
      <p:ext uri="{BB962C8B-B14F-4D97-AF65-F5344CB8AC3E}">
        <p14:creationId xmlns:p14="http://schemas.microsoft.com/office/powerpoint/2010/main" val="387829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48646" y="667052"/>
            <a:ext cx="365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Outline</a:t>
            </a:r>
            <a:endParaRPr lang="en-US" sz="36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7101" y="1975086"/>
            <a:ext cx="5956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defTabSz="9144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Introduction</a:t>
            </a:r>
          </a:p>
          <a:p>
            <a:pPr marL="742950" indent="-742950" defTabSz="91440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 Black"/>
                <a:cs typeface="Arial Black"/>
              </a:rPr>
              <a:t>Material &amp; Methods</a:t>
            </a:r>
          </a:p>
          <a:p>
            <a:pPr marL="742950" indent="-742950" defTabSz="9144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Results</a:t>
            </a:r>
          </a:p>
          <a:p>
            <a:pPr marL="742950" indent="-742950" defTabSz="9144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Discussion</a:t>
            </a:r>
            <a:endParaRPr lang="en-US" sz="36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3628" y="4523579"/>
            <a:ext cx="1820605" cy="18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2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166" b="312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1079" y="5057915"/>
            <a:ext cx="6941789" cy="15388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914400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 Black"/>
                <a:cs typeface="Arial Black"/>
              </a:rPr>
              <a:t>Check spelling!</a:t>
            </a:r>
          </a:p>
          <a:p>
            <a:pPr algn="r" defTabSz="914400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 Black"/>
                <a:cs typeface="Arial Black"/>
              </a:rPr>
              <a:t>“1 min / slide” rule</a:t>
            </a:r>
          </a:p>
          <a:p>
            <a:pPr algn="r" defTabSz="914400"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 Black"/>
                <a:cs typeface="Arial Black"/>
              </a:rPr>
              <a:t>“1 min faster than rehearsed” rule</a:t>
            </a:r>
            <a:endParaRPr lang="en-US" sz="28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5291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5910" y="240328"/>
            <a:ext cx="610595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Arial Black"/>
                <a:cs typeface="Arial Black"/>
              </a:rPr>
              <a:t>Mental preparation II: </a:t>
            </a:r>
          </a:p>
          <a:p>
            <a:pPr algn="ctr" defTabSz="914400"/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Relax. </a:t>
            </a:r>
            <a:endParaRPr lang="en-US" sz="24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47671" y="1282700"/>
            <a:ext cx="6105950" cy="4918111"/>
            <a:chOff x="1547671" y="1282700"/>
            <a:chExt cx="6105950" cy="49181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4500" y="1282700"/>
              <a:ext cx="5715000" cy="42926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547671" y="5739146"/>
              <a:ext cx="610595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24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Arial Black"/>
                  <a:cs typeface="Arial Black"/>
                </a:rPr>
                <a:t>It’s NOT </a:t>
              </a:r>
              <a:r>
                <a:rPr lang="en-US" sz="24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Arial Black"/>
                  <a:cs typeface="Arial Black"/>
                </a:rPr>
                <a:t>going to look like this</a:t>
              </a:r>
              <a:endPara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95934" y="1282710"/>
            <a:ext cx="6724987" cy="4292600"/>
            <a:chOff x="1428411" y="1282700"/>
            <a:chExt cx="6724987" cy="4292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4499" y="1282700"/>
              <a:ext cx="6438899" cy="4292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28411" y="5072883"/>
              <a:ext cx="358377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24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  <a:latin typeface="Arial Black"/>
                  <a:cs typeface="Arial Black"/>
                </a:rPr>
                <a:t>More like this …</a:t>
              </a:r>
              <a:endPara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17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793" t="-1" r="9818" b="43"/>
          <a:stretch/>
        </p:blipFill>
        <p:spPr>
          <a:xfrm>
            <a:off x="7109" y="-2065"/>
            <a:ext cx="9140551" cy="68600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56442" y="2954424"/>
            <a:ext cx="6288994" cy="3735479"/>
          </a:xfrm>
          <a:prstGeom prst="roundRect">
            <a:avLst>
              <a:gd name="adj" fmla="val 6122"/>
            </a:avLst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Have your talk uploaded the day before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Attend the whole session (don’t just skip in for your talk)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Try to make a reference to some earlier presentation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Don’t worry about the bit of adrenalin. It’s normal.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Know your first sentences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55910" y="424994"/>
            <a:ext cx="61059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Mental preparation III </a:t>
            </a:r>
          </a:p>
        </p:txBody>
      </p:sp>
    </p:spTree>
    <p:extLst>
      <p:ext uri="{BB962C8B-B14F-4D97-AF65-F5344CB8AC3E}">
        <p14:creationId xmlns:p14="http://schemas.microsoft.com/office/powerpoint/2010/main" val="138360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76284" y="1752144"/>
            <a:ext cx="61059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After the talk</a:t>
            </a:r>
            <a:endParaRPr lang="en-US" sz="36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8069" y="2881036"/>
            <a:ext cx="7142604" cy="1859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defTabSz="914400">
              <a:lnSpc>
                <a:spcPct val="12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 Black"/>
                <a:cs typeface="Arial Black"/>
              </a:rPr>
              <a:t>Stick around, your job isn’t done.</a:t>
            </a:r>
          </a:p>
          <a:p>
            <a:pPr marL="457200" indent="-457200" defTabSz="914400">
              <a:lnSpc>
                <a:spcPct val="12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 Black"/>
                <a:cs typeface="Arial Black"/>
              </a:rPr>
              <a:t>Be grateful for compliments, but don’t make too much of them</a:t>
            </a:r>
          </a:p>
        </p:txBody>
      </p:sp>
    </p:spTree>
    <p:extLst>
      <p:ext uri="{BB962C8B-B14F-4D97-AF65-F5344CB8AC3E}">
        <p14:creationId xmlns:p14="http://schemas.microsoft.com/office/powerpoint/2010/main" val="132235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4 at 10.54.25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75" y="873760"/>
            <a:ext cx="6395441" cy="490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604" y="177224"/>
            <a:ext cx="86735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prstClr val="black"/>
                </a:solidFill>
                <a:latin typeface="Arial Black"/>
                <a:cs typeface="Arial Black"/>
              </a:rPr>
              <a:t>Powerpoint</a:t>
            </a:r>
            <a:r>
              <a:rPr lang="en-US" sz="2800" dirty="0" smtClean="0">
                <a:solidFill>
                  <a:prstClr val="black"/>
                </a:solidFill>
                <a:latin typeface="Arial Black"/>
                <a:cs typeface="Arial Black"/>
              </a:rPr>
              <a:t> alternatives, e.g. </a:t>
            </a:r>
            <a:r>
              <a:rPr lang="en-US" sz="2800" dirty="0" err="1" smtClean="0">
                <a:solidFill>
                  <a:prstClr val="black"/>
                </a:solidFill>
                <a:latin typeface="Arial Black"/>
                <a:cs typeface="Arial Black"/>
              </a:rPr>
              <a:t>Prezi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840" y="5885656"/>
            <a:ext cx="771144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defTabSz="9144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 Black"/>
                <a:cs typeface="Arial Black"/>
              </a:rPr>
              <a:t>Try it for stand alone talks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 Black"/>
                <a:cs typeface="Arial Black"/>
              </a:rPr>
              <a:t>unpractical for large meetings, e.g., OSM</a:t>
            </a:r>
            <a:endParaRPr lang="en-US" sz="24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6590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562"/>
          <a:stretch/>
        </p:blipFill>
        <p:spPr>
          <a:xfrm>
            <a:off x="12459" y="0"/>
            <a:ext cx="91275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360" y="5782994"/>
            <a:ext cx="2534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Posters</a:t>
            </a:r>
            <a:endParaRPr lang="en-US" sz="44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15041" y="213360"/>
            <a:ext cx="4124960" cy="6522720"/>
          </a:xfrm>
          <a:prstGeom prst="roundRect">
            <a:avLst>
              <a:gd name="adj" fmla="val 4768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83000"/>
                </a:schemeClr>
              </a:gs>
              <a:gs pos="80000">
                <a:schemeClr val="accent1">
                  <a:shade val="93000"/>
                  <a:satMod val="130000"/>
                  <a:alpha val="83000"/>
                </a:schemeClr>
              </a:gs>
              <a:gs pos="100000">
                <a:schemeClr val="accent1">
                  <a:shade val="94000"/>
                  <a:satMod val="135000"/>
                  <a:alpha val="8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Generally, the same rules apply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Title, authors, affiliations, picture (?)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The less text, the better (e.g. bullet point abstract)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One central figure, photo to catch the eye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Your poster belongs to a session, get to know the people in your session, mention your poster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Small poster printouts for people to take</a:t>
            </a:r>
            <a:endParaRPr lang="en-US" sz="2200" dirty="0">
              <a:effectLst>
                <a:glow rad="101600">
                  <a:schemeClr val="tx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046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48646" y="667052"/>
            <a:ext cx="365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Outline</a:t>
            </a:r>
            <a:endParaRPr lang="en-US" sz="36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4724" y="2041305"/>
            <a:ext cx="767293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defTabSz="914400">
              <a:spcAft>
                <a:spcPts val="1200"/>
              </a:spcAft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Ocean acidification: the other CO</a:t>
            </a:r>
            <a:r>
              <a:rPr lang="en-US" sz="3200" baseline="-25000" dirty="0" smtClean="0">
                <a:solidFill>
                  <a:prstClr val="black"/>
                </a:solidFill>
                <a:latin typeface="Arial Black"/>
                <a:cs typeface="Arial Black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 problem</a:t>
            </a:r>
          </a:p>
          <a:p>
            <a:pPr marL="742950" indent="-742950" defTabSz="914400">
              <a:spcAft>
                <a:spcPts val="1200"/>
              </a:spcAft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Experimental setup</a:t>
            </a:r>
            <a:endParaRPr lang="en-US" sz="320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742950" indent="-742950" defTabSz="914400">
              <a:spcAft>
                <a:spcPts val="1200"/>
              </a:spcAft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Reaction norms of larval fish exposed to CO</a:t>
            </a:r>
            <a:r>
              <a:rPr lang="en-US" sz="3200" baseline="-25000" dirty="0" smtClean="0">
                <a:solidFill>
                  <a:prstClr val="black"/>
                </a:solidFill>
                <a:latin typeface="Arial Black"/>
                <a:cs typeface="Arial Black"/>
              </a:rPr>
              <a:t>2</a:t>
            </a:r>
          </a:p>
          <a:p>
            <a:pPr marL="742950" indent="-742950" defTabSz="914400">
              <a:spcAft>
                <a:spcPts val="1200"/>
              </a:spcAft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Fish in an acidified ocean</a:t>
            </a:r>
            <a:endParaRPr lang="en-US" sz="32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2397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979920"/>
            <a:ext cx="3345180" cy="3335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071" y="238985"/>
            <a:ext cx="849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Scientific story telling</a:t>
            </a:r>
            <a:endParaRPr lang="en-US" sz="36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9071" y="977000"/>
            <a:ext cx="8499483" cy="21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1311" y="1427705"/>
            <a:ext cx="4893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Arial Black"/>
                <a:cs typeface="Arial Black"/>
              </a:rPr>
              <a:t>I</a:t>
            </a:r>
            <a:r>
              <a:rPr lang="en-US" sz="2800" dirty="0" smtClean="0">
                <a:solidFill>
                  <a:prstClr val="black"/>
                </a:solidFill>
                <a:latin typeface="Arial Black"/>
                <a:cs typeface="Arial Black"/>
              </a:rPr>
              <a:t>ntrigue the audience by providing a narrative</a:t>
            </a:r>
            <a:endParaRPr lang="en-US" sz="28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311" y="2890745"/>
            <a:ext cx="50462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/>
                <a:cs typeface="Arial Black"/>
              </a:rPr>
              <a:t>Instead of </a:t>
            </a:r>
          </a:p>
          <a:p>
            <a:pPr defTabSz="914400"/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And </a:t>
            </a:r>
            <a:r>
              <a:rPr lang="mr-IN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…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 and </a:t>
            </a:r>
            <a:r>
              <a:rPr lang="mr-IN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…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 and </a:t>
            </a:r>
            <a:r>
              <a:rPr lang="mr-IN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…</a:t>
            </a:r>
            <a:r>
              <a:rPr lang="en-US" sz="24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(AAA)</a:t>
            </a:r>
            <a:endParaRPr lang="en-US" sz="24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311" y="4315460"/>
            <a:ext cx="83913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/>
                <a:cs typeface="Arial Black"/>
              </a:rPr>
              <a:t>Try</a:t>
            </a:r>
          </a:p>
          <a:p>
            <a:pPr defTabSz="914400"/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And </a:t>
            </a:r>
            <a:r>
              <a:rPr lang="mr-IN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…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 	but </a:t>
            </a:r>
            <a:r>
              <a:rPr lang="mr-IN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…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 	therefore </a:t>
            </a:r>
            <a:r>
              <a:rPr lang="mr-IN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…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 (ABT)</a:t>
            </a:r>
            <a:endParaRPr lang="en-US" sz="24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20" y="6145838"/>
            <a:ext cx="90017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hlinkClick r:id="rId3"/>
              </a:rPr>
              <a:t>https://www.huffingtonpost.com/steven-newton/and-but-therefore-randy-o_b_8813330.html</a:t>
            </a:r>
          </a:p>
          <a:p>
            <a:r>
              <a:rPr lang="sk-SK" sz="1600" dirty="0"/>
              <a:t> </a:t>
            </a:r>
            <a:r>
              <a:rPr lang="sk-SK" sz="1600" u="sng" dirty="0" smtClean="0">
                <a:hlinkClick r:id="rId4"/>
              </a:rPr>
              <a:t>http</a:t>
            </a:r>
            <a:r>
              <a:rPr lang="sk-SK" sz="1600" u="sng" dirty="0">
                <a:hlinkClick r:id="rId4"/>
              </a:rPr>
              <a:t>://www.laseagrant.org/wp-content/uploads/LaDIA-Katrina-blog-AC.pdf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236991" y="5360412"/>
            <a:ext cx="1937249" cy="4368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Observation</a:t>
            </a:r>
            <a:endParaRPr lang="en-US" dirty="0">
              <a:effectLst>
                <a:glow rad="101600">
                  <a:schemeClr val="tx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48560" y="5360412"/>
            <a:ext cx="1937249" cy="4368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Problem</a:t>
            </a:r>
            <a:endParaRPr lang="en-US" dirty="0">
              <a:effectLst>
                <a:glow rad="101600">
                  <a:schemeClr val="tx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24400" y="5360412"/>
            <a:ext cx="3495040" cy="4368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What did you do about it?</a:t>
            </a:r>
            <a:endParaRPr lang="en-US" dirty="0">
              <a:effectLst>
                <a:glow rad="101600">
                  <a:schemeClr val="tx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3608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48646" y="212226"/>
            <a:ext cx="365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Fonts</a:t>
            </a:r>
            <a:endParaRPr lang="en-US" sz="36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028" y="1457766"/>
            <a:ext cx="8256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Adobe Caslon Pro Bold"/>
                <a:cs typeface="Adobe Caslon Pro Bold"/>
              </a:rPr>
              <a:t>These are examples of Serif fonts </a:t>
            </a:r>
            <a:r>
              <a:rPr lang="en-US" sz="3200" dirty="0" smtClean="0">
                <a:solidFill>
                  <a:prstClr val="black"/>
                </a:solidFill>
                <a:latin typeface="Adobe Caslon Pro Bold"/>
                <a:cs typeface="Adobe Caslon Pro Bold"/>
                <a:sym typeface="Wingdings"/>
              </a:rPr>
              <a:t> nice in a book, not good in a presentation</a:t>
            </a:r>
          </a:p>
          <a:p>
            <a:pPr defTabSz="914400"/>
            <a:endParaRPr lang="en-US" sz="3200" dirty="0">
              <a:solidFill>
                <a:prstClr val="black"/>
              </a:solidFill>
              <a:latin typeface="Adobe Caslon Pro Bold"/>
              <a:cs typeface="Adobe Caslon Pro Bold"/>
              <a:sym typeface="Wingdings"/>
            </a:endParaRPr>
          </a:p>
          <a:p>
            <a:pPr defTabSz="914400"/>
            <a:r>
              <a:rPr lang="en-US" sz="3200" b="1" dirty="0" smtClean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Times New Roman</a:t>
            </a:r>
            <a:r>
              <a:rPr lang="en-US" sz="3200" dirty="0" smtClean="0">
                <a:solidFill>
                  <a:prstClr val="black"/>
                </a:solidFill>
                <a:latin typeface="Adobe Caslon Pro Bold"/>
                <a:cs typeface="Adobe Caslon Pro Bold"/>
                <a:sym typeface="Wingdings"/>
              </a:rPr>
              <a:t>, </a:t>
            </a:r>
            <a:r>
              <a:rPr lang="en-US" sz="3200" dirty="0" smtClean="0">
                <a:solidFill>
                  <a:prstClr val="black"/>
                </a:solidFill>
                <a:latin typeface="Lucida Bright"/>
                <a:cs typeface="Lucida Bright"/>
                <a:sym typeface="Wingdings"/>
              </a:rPr>
              <a:t>Lucida</a:t>
            </a:r>
            <a:r>
              <a:rPr lang="en-US" sz="3200" dirty="0" smtClean="0">
                <a:solidFill>
                  <a:prstClr val="black"/>
                </a:solidFill>
                <a:latin typeface="Adobe Caslon Pro Bold"/>
                <a:cs typeface="Adobe Caslon Pro Bold"/>
                <a:sym typeface="Wingdings"/>
              </a:rPr>
              <a:t>, </a:t>
            </a:r>
            <a:r>
              <a:rPr lang="en-US" sz="3200" b="1" dirty="0" smtClean="0">
                <a:solidFill>
                  <a:prstClr val="black"/>
                </a:solidFill>
                <a:latin typeface="Palatino"/>
                <a:cs typeface="Palatino"/>
                <a:sym typeface="Wingdings"/>
              </a:rPr>
              <a:t>Palatino</a:t>
            </a:r>
            <a:r>
              <a:rPr lang="en-US" sz="3200" dirty="0" smtClean="0">
                <a:solidFill>
                  <a:prstClr val="black"/>
                </a:solidFill>
                <a:latin typeface="Adobe Caslon Pro Bold"/>
                <a:cs typeface="Adobe Caslon Pro Bold"/>
                <a:sym typeface="Wingdings"/>
              </a:rPr>
              <a:t>, Adobe Caslon …                           </a:t>
            </a:r>
            <a:r>
              <a:rPr lang="en-US" sz="3200" dirty="0" smtClean="0">
                <a:solidFill>
                  <a:prstClr val="black"/>
                </a:solidFill>
                <a:latin typeface="Brush Script Std"/>
                <a:cs typeface="Brush Script Std"/>
                <a:sym typeface="Wingdings"/>
              </a:rPr>
              <a:t>absolutely not!</a:t>
            </a:r>
            <a:endParaRPr lang="en-US" sz="3200" dirty="0">
              <a:solidFill>
                <a:prstClr val="black"/>
              </a:solidFill>
              <a:latin typeface="Brush Script Std"/>
              <a:cs typeface="Brush Script St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28" y="4418096"/>
            <a:ext cx="4152900" cy="191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589" y="4138696"/>
            <a:ext cx="3695700" cy="21971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69071" y="977000"/>
            <a:ext cx="8499483" cy="21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77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5343" y="242745"/>
            <a:ext cx="729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Good sans serif fonts</a:t>
            </a:r>
            <a:endParaRPr lang="en-US" sz="36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1933" y="1328877"/>
            <a:ext cx="5552305" cy="376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Arial Black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Verdana"/>
                <a:cs typeface="Verdana"/>
              </a:rPr>
              <a:t>Verdana Bold</a:t>
            </a:r>
            <a:endParaRPr lang="en-US" sz="4000" b="1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4000" b="1" dirty="0" err="1" smtClean="0">
                <a:solidFill>
                  <a:prstClr val="black"/>
                </a:solidFill>
                <a:latin typeface="Futura"/>
                <a:cs typeface="Futura"/>
              </a:rPr>
              <a:t>Futura</a:t>
            </a:r>
            <a:endParaRPr lang="en-US" sz="4000" b="1" baseline="-25000" dirty="0" smtClean="0">
              <a:solidFill>
                <a:prstClr val="black"/>
              </a:solidFill>
              <a:latin typeface="Futura"/>
              <a:cs typeface="Futura"/>
            </a:endParaRP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4000" b="1" dirty="0" smtClean="0">
                <a:solidFill>
                  <a:prstClr val="black"/>
                </a:solidFill>
                <a:cs typeface="Arial Black"/>
              </a:rPr>
              <a:t>Berlin Sans</a:t>
            </a:r>
          </a:p>
          <a:p>
            <a:pPr marL="457200" indent="-457200" defTabSz="914400">
              <a:lnSpc>
                <a:spcPct val="120000"/>
              </a:lnSpc>
              <a:buFont typeface="Arial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Helvetica"/>
                <a:cs typeface="Helvetica"/>
              </a:rPr>
              <a:t>Helvetica</a:t>
            </a:r>
            <a:endParaRPr lang="en-US" sz="40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1933" y="5167286"/>
            <a:ext cx="555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Arial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Comic Sans MS"/>
                <a:cs typeface="Comic Sans MS"/>
              </a:rPr>
              <a:t>Comic Sans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69071" y="977000"/>
            <a:ext cx="8499483" cy="21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9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BA1">
                <a:alpha val="0"/>
              </a:srgbClr>
            </a:gs>
            <a:gs pos="100000">
              <a:srgbClr val="F0EBD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5343" y="238985"/>
            <a:ext cx="729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Arial Black"/>
                <a:cs typeface="Arial Black"/>
              </a:rPr>
              <a:t>Font sizes (36)</a:t>
            </a:r>
            <a:endParaRPr lang="en-US" sz="36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5343" y="836322"/>
            <a:ext cx="7558415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 Black"/>
                <a:cs typeface="Arial Black"/>
              </a:rPr>
              <a:t>Header (40)</a:t>
            </a:r>
          </a:p>
          <a:p>
            <a:pPr defTabSz="914400">
              <a:lnSpc>
                <a:spcPct val="20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Arial Black"/>
                <a:cs typeface="Arial Black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 Black"/>
                <a:cs typeface="Arial Black"/>
              </a:rPr>
              <a:t>Header 2 (32)</a:t>
            </a:r>
            <a:endParaRPr lang="en-US" sz="3200" b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457200" indent="-457200" defTabSz="914400">
              <a:lnSpc>
                <a:spcPct val="200000"/>
              </a:lnSpc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This is a bullet point in 28</a:t>
            </a:r>
            <a:endParaRPr lang="en-US" sz="2800" b="1" baseline="-25000" dirty="0" smtClean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457200" indent="-457200" defTabSz="914400">
              <a:lnSpc>
                <a:spcPct val="200000"/>
              </a:lnSpc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Black"/>
                <a:cs typeface="Arial Black"/>
              </a:rPr>
              <a:t>This is a bullet point in </a:t>
            </a:r>
            <a:r>
              <a:rPr lang="en-US" sz="2400" b="1" dirty="0" smtClean="0">
                <a:solidFill>
                  <a:prstClr val="black"/>
                </a:solidFill>
                <a:latin typeface="Arial Black"/>
                <a:cs typeface="Arial Black"/>
              </a:rPr>
              <a:t>24</a:t>
            </a:r>
            <a:endParaRPr lang="en-US" sz="2400" b="1" baseline="-2500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457200" indent="-457200" defTabSz="914400">
              <a:lnSpc>
                <a:spcPct val="200000"/>
              </a:lnSpc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rial Black"/>
                <a:cs typeface="Arial Black"/>
              </a:rPr>
              <a:t>This is a bullet point in </a:t>
            </a:r>
            <a:r>
              <a:rPr lang="en-US" sz="2000" b="1" dirty="0" smtClean="0">
                <a:solidFill>
                  <a:prstClr val="black"/>
                </a:solidFill>
                <a:latin typeface="Arial Black"/>
                <a:cs typeface="Arial Black"/>
              </a:rPr>
              <a:t>20</a:t>
            </a:r>
            <a:endParaRPr lang="en-US" sz="2000" b="1" baseline="-2500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457200" indent="-457200" defTabSz="914400">
              <a:lnSpc>
                <a:spcPct val="20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Arial Black"/>
                <a:cs typeface="Arial Black"/>
              </a:rPr>
              <a:t>This is a bullet point in </a:t>
            </a:r>
            <a:r>
              <a:rPr lang="en-US" b="1" dirty="0" smtClean="0">
                <a:solidFill>
                  <a:prstClr val="black"/>
                </a:solidFill>
                <a:latin typeface="Arial Black"/>
                <a:cs typeface="Arial Black"/>
              </a:rPr>
              <a:t>18</a:t>
            </a:r>
            <a:endParaRPr lang="en-US" sz="40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3075" y="6128464"/>
            <a:ext cx="70189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sz="1200" dirty="0">
                <a:solidFill>
                  <a:prstClr val="black"/>
                </a:solidFill>
                <a:latin typeface="Arial Black"/>
                <a:cs typeface="Arial Black"/>
              </a:rPr>
              <a:t>This is a </a:t>
            </a:r>
            <a:r>
              <a:rPr lang="en-US" sz="1200" dirty="0" smtClean="0">
                <a:solidFill>
                  <a:prstClr val="black"/>
                </a:solidFill>
                <a:latin typeface="Arial Black"/>
                <a:cs typeface="Arial Black"/>
              </a:rPr>
              <a:t>text in font size 12. Standard for documents, too small for presentations</a:t>
            </a:r>
            <a:endParaRPr lang="en-US" sz="12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9071" y="977000"/>
            <a:ext cx="8499483" cy="21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09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e-lecture-template-whi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sh Ecology Class">
      <a:majorFont>
        <a:latin typeface="Berlin Sans FB Demi"/>
        <a:ea typeface=""/>
        <a:cs typeface=""/>
      </a:majorFont>
      <a:minorFont>
        <a:latin typeface="Berlin Sans FB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annes1">
      <a:majorFont>
        <a:latin typeface="Berlin Sans FB Demi"/>
        <a:ea typeface=""/>
        <a:cs typeface=""/>
      </a:majorFont>
      <a:minorFont>
        <a:latin typeface="Berlin Sans FB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Futura Md BT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Futura Md BT" charset="0"/>
            <a:ea typeface="ＭＳ Ｐゴシック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1297</Words>
  <Application>Microsoft Macintosh PowerPoint</Application>
  <PresentationFormat>On-screen Show (4:3)</PresentationFormat>
  <Paragraphs>232</Paragraphs>
  <Slides>45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e-lecture-template-white</vt:lpstr>
      <vt:lpstr>1_Office Theme</vt:lpstr>
      <vt:lpstr>Office Theme</vt:lpstr>
      <vt:lpstr>2_Office Theme</vt:lpstr>
      <vt:lpstr>3_Office Theme</vt:lpstr>
      <vt:lpstr>4_Office Theme</vt:lpstr>
      <vt:lpstr>Soho</vt:lpstr>
      <vt:lpstr>Solstice</vt:lpstr>
      <vt:lpstr>Standarddesign</vt:lpstr>
      <vt:lpstr>Default Design</vt:lpstr>
      <vt:lpstr>1_Standarddesign</vt:lpstr>
      <vt:lpstr>SPW 10.0 Graph</vt:lpstr>
      <vt:lpstr>SPW 9.0 Graph</vt:lpstr>
      <vt:lpstr>SPW 6.0 Graph</vt:lpstr>
      <vt:lpstr>SPW 11.0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populations</vt:lpstr>
      <vt:lpstr>Evolution of populations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Hannes Baumann</dc:creator>
  <cp:lastModifiedBy>Hannes Baumann</cp:lastModifiedBy>
  <cp:revision>71</cp:revision>
  <dcterms:created xsi:type="dcterms:W3CDTF">2016-04-11T13:29:37Z</dcterms:created>
  <dcterms:modified xsi:type="dcterms:W3CDTF">2018-01-24T16:31:47Z</dcterms:modified>
</cp:coreProperties>
</file>